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5"/>
  </p:notesMasterIdLst>
  <p:handoutMasterIdLst>
    <p:handoutMasterId r:id="rId36"/>
  </p:handoutMasterIdLst>
  <p:sldIdLst>
    <p:sldId id="377" r:id="rId2"/>
    <p:sldId id="441" r:id="rId3"/>
    <p:sldId id="443" r:id="rId4"/>
    <p:sldId id="444" r:id="rId5"/>
    <p:sldId id="446" r:id="rId6"/>
    <p:sldId id="447" r:id="rId7"/>
    <p:sldId id="449" r:id="rId8"/>
    <p:sldId id="445" r:id="rId9"/>
    <p:sldId id="448" r:id="rId10"/>
    <p:sldId id="450" r:id="rId11"/>
    <p:sldId id="451" r:id="rId12"/>
    <p:sldId id="464" r:id="rId13"/>
    <p:sldId id="467" r:id="rId14"/>
    <p:sldId id="468" r:id="rId15"/>
    <p:sldId id="469" r:id="rId16"/>
    <p:sldId id="470" r:id="rId17"/>
    <p:sldId id="471" r:id="rId18"/>
    <p:sldId id="472" r:id="rId19"/>
    <p:sldId id="465" r:id="rId20"/>
    <p:sldId id="473" r:id="rId21"/>
    <p:sldId id="474" r:id="rId22"/>
    <p:sldId id="475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59" r:id="rId31"/>
    <p:sldId id="460" r:id="rId32"/>
    <p:sldId id="461" r:id="rId33"/>
    <p:sldId id="462" r:id="rId34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 Radermacher" initials="MR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9406"/>
    <a:srgbClr val="E5A807"/>
    <a:srgbClr val="FFBB09"/>
    <a:srgbClr val="FF5050"/>
    <a:srgbClr val="FF0000"/>
    <a:srgbClr val="000000"/>
    <a:srgbClr val="7030A0"/>
    <a:srgbClr val="00B050"/>
    <a:srgbClr val="2B89FF"/>
    <a:srgbClr val="ADC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0" autoAdjust="0"/>
    <p:restoredTop sz="74514" autoAdjust="0"/>
  </p:normalViewPr>
  <p:slideViewPr>
    <p:cSldViewPr snapToObjects="1">
      <p:cViewPr varScale="1">
        <p:scale>
          <a:sx n="68" d="100"/>
          <a:sy n="68" d="100"/>
        </p:scale>
        <p:origin x="-2608" y="-120"/>
      </p:cViewPr>
      <p:guideLst>
        <p:guide orient="horz" pos="1205"/>
        <p:guide pos="3944"/>
        <p:guide pos="1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610" y="-84"/>
      </p:cViewPr>
      <p:guideLst>
        <p:guide orient="horz" pos="3128"/>
        <p:guide pos="214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30760F8-B6AA-488B-BA91-B57C26B89EC3}" type="datetime1">
              <a:rPr lang="en-US"/>
              <a:pPr>
                <a:defRPr/>
              </a:pPr>
              <a:t>12/10/13</a:t>
            </a:fld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1AC7491-2DF5-457D-8E6A-EE172C741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5A97B51-88CA-4987-BB0E-643791F6C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Tx/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information</a:t>
            </a:r>
            <a:r>
              <a:rPr lang="nl-NL" dirty="0" smtClean="0"/>
              <a:t> do we </a:t>
            </a:r>
            <a:r>
              <a:rPr lang="nl-NL" dirty="0" err="1" smtClean="0"/>
              <a:t>use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classify</a:t>
            </a:r>
            <a:r>
              <a:rPr lang="nl-NL" baseline="0" dirty="0" smtClean="0"/>
              <a:t> these </a:t>
            </a:r>
            <a:r>
              <a:rPr lang="nl-NL" baseline="0" dirty="0" err="1" smtClean="0"/>
              <a:t>regions</a:t>
            </a:r>
            <a:r>
              <a:rPr lang="nl-NL" baseline="0" dirty="0" smtClean="0"/>
              <a:t>? A lot: </a:t>
            </a:r>
            <a:r>
              <a:rPr lang="nl-NL" baseline="0" dirty="0" err="1" smtClean="0"/>
              <a:t>shape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relative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, absolute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we have </a:t>
            </a:r>
            <a:r>
              <a:rPr lang="nl-NL" baseline="0" dirty="0" err="1" smtClean="0"/>
              <a:t>seen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Argus images </a:t>
            </a:r>
            <a:r>
              <a:rPr lang="nl-NL" baseline="0" dirty="0" err="1" smtClean="0"/>
              <a:t>before</a:t>
            </a:r>
            <a:r>
              <a:rPr lang="nl-NL" baseline="0" dirty="0" smtClean="0"/>
              <a:t>), color (</a:t>
            </a:r>
            <a:r>
              <a:rPr lang="nl-NL" baseline="0" dirty="0" err="1" smtClean="0"/>
              <a:t>something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like</a:t>
            </a:r>
            <a:r>
              <a:rPr lang="nl-NL" baseline="0" dirty="0" smtClean="0"/>
              <a:t> HSV </a:t>
            </a:r>
            <a:r>
              <a:rPr lang="nl-NL" baseline="0" dirty="0" err="1" smtClean="0"/>
              <a:t>space</a:t>
            </a:r>
            <a:r>
              <a:rPr lang="nl-NL" baseline="0" dirty="0" smtClean="0"/>
              <a:t>), ‘</a:t>
            </a:r>
            <a:r>
              <a:rPr lang="nl-NL" baseline="0" dirty="0" err="1" smtClean="0"/>
              <a:t>texture</a:t>
            </a:r>
            <a:r>
              <a:rPr lang="nl-NL" baseline="0" dirty="0" smtClean="0"/>
              <a:t>’, …</a:t>
            </a:r>
          </a:p>
          <a:p>
            <a:pPr marL="228600" indent="-22860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works</a:t>
            </a:r>
            <a:r>
              <a:rPr lang="nl-NL" dirty="0" smtClean="0"/>
              <a:t> in pixel </a:t>
            </a:r>
            <a:r>
              <a:rPr lang="nl-NL" dirty="0" err="1" smtClean="0"/>
              <a:t>space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but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results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easily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translated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Shoreline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definition</a:t>
            </a:r>
            <a:r>
              <a:rPr lang="nl-NL" baseline="0" dirty="0" smtClean="0"/>
              <a:t> the interface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‘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’ and ‘</a:t>
            </a:r>
            <a:r>
              <a:rPr lang="nl-NL" baseline="0" dirty="0" err="1" smtClean="0"/>
              <a:t>sea</a:t>
            </a:r>
            <a:r>
              <a:rPr lang="nl-NL" baseline="0" dirty="0" smtClean="0"/>
              <a:t>’ is the </a:t>
            </a:r>
            <a:r>
              <a:rPr lang="nl-NL" baseline="0" dirty="0" err="1" smtClean="0"/>
              <a:t>shoreline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Elevation</a:t>
            </a:r>
            <a:r>
              <a:rPr lang="nl-NL" baseline="0" dirty="0" smtClean="0"/>
              <a:t> contour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tide</a:t>
            </a:r>
            <a:r>
              <a:rPr lang="nl-NL" baseline="0" dirty="0" smtClean="0"/>
              <a:t> + </a:t>
            </a:r>
            <a:r>
              <a:rPr lang="nl-NL" baseline="0" dirty="0" err="1" smtClean="0"/>
              <a:t>surge</a:t>
            </a:r>
            <a:r>
              <a:rPr lang="nl-NL" baseline="0" dirty="0" smtClean="0"/>
              <a:t> + wave set-up + wave </a:t>
            </a:r>
            <a:r>
              <a:rPr lang="nl-NL" baseline="0" dirty="0" err="1" smtClean="0"/>
              <a:t>run-up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Intertidal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Potential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source</a:t>
            </a:r>
            <a:r>
              <a:rPr lang="nl-NL" baseline="0" dirty="0" smtClean="0"/>
              <a:t> of sediment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aeolian</a:t>
            </a:r>
            <a:r>
              <a:rPr lang="nl-NL" baseline="0" dirty="0" smtClean="0"/>
              <a:t> transport.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Pixels </a:t>
            </a:r>
            <a:r>
              <a:rPr lang="nl-NL" baseline="0" dirty="0" err="1" smtClean="0"/>
              <a:t>classified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yielding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area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occupied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Establish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relation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and # of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density</a:t>
            </a:r>
            <a:r>
              <a:rPr lang="nl-NL" baseline="0" dirty="0" smtClean="0"/>
              <a:t>).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Two</a:t>
            </a:r>
            <a:r>
              <a:rPr lang="nl-NL" baseline="0" dirty="0" smtClean="0"/>
              <a:t> of these </a:t>
            </a:r>
            <a:r>
              <a:rPr lang="nl-NL" baseline="0" dirty="0" err="1" smtClean="0"/>
              <a:t>examples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been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practice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highly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algorithms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Superpixel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all </a:t>
            </a:r>
            <a:r>
              <a:rPr lang="nl-NL" baseline="0" dirty="0" err="1" smtClean="0"/>
              <a:t>methods</a:t>
            </a:r>
            <a:r>
              <a:rPr lang="nl-NL" baseline="0" dirty="0" smtClean="0"/>
              <a:t>) and is </a:t>
            </a:r>
            <a:r>
              <a:rPr lang="nl-NL" baseline="0" dirty="0" err="1" smtClean="0"/>
              <a:t>theoretically</a:t>
            </a:r>
            <a:r>
              <a:rPr lang="nl-NL" baseline="0" dirty="0" smtClean="0"/>
              <a:t> superior.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many</a:t>
            </a:r>
            <a:r>
              <a:rPr lang="nl-NL" baseline="0" dirty="0" smtClean="0"/>
              <a:t> more </a:t>
            </a:r>
            <a:r>
              <a:rPr lang="nl-NL" baseline="0" dirty="0" err="1" smtClean="0"/>
              <a:t>applications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because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goes</a:t>
            </a:r>
            <a:r>
              <a:rPr lang="nl-NL" baseline="0" dirty="0" smtClean="0"/>
              <a:t> in is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comes</a:t>
            </a:r>
            <a:r>
              <a:rPr lang="nl-NL" baseline="0" dirty="0" smtClean="0"/>
              <a:t> out: the way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train the model, </a:t>
            </a:r>
            <a:r>
              <a:rPr lang="nl-NL" baseline="0" dirty="0" err="1" smtClean="0"/>
              <a:t>influences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predictions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Given</a:t>
            </a:r>
            <a:r>
              <a:rPr lang="nl-NL" baseline="0" dirty="0" smtClean="0"/>
              <a:t> the different </a:t>
            </a:r>
            <a:r>
              <a:rPr lang="nl-NL" baseline="0" dirty="0" err="1" smtClean="0"/>
              <a:t>purposes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(i.e. </a:t>
            </a:r>
            <a:r>
              <a:rPr lang="nl-NL" baseline="0" dirty="0" err="1" smtClean="0"/>
              <a:t>various</a:t>
            </a:r>
            <a:r>
              <a:rPr lang="nl-NL" baseline="0" dirty="0" smtClean="0"/>
              <a:t> tools), we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settle</a:t>
            </a:r>
            <a:r>
              <a:rPr lang="nl-NL" baseline="0" dirty="0" smtClean="0"/>
              <a:t> on the best way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train.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Point out 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differences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behaviour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becomes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clear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lower</a:t>
            </a:r>
            <a:r>
              <a:rPr lang="nl-NL" baseline="0" dirty="0" smtClean="0"/>
              <a:t> right side of the </a:t>
            </a:r>
            <a:r>
              <a:rPr lang="nl-NL" baseline="0" dirty="0" err="1" smtClean="0"/>
              <a:t>figures</a:t>
            </a:r>
            <a:r>
              <a:rPr lang="nl-NL" baseline="0" dirty="0" smtClean="0"/>
              <a:t>: the way the cross is </a:t>
            </a:r>
            <a:r>
              <a:rPr lang="nl-NL" baseline="0" dirty="0" err="1" smtClean="0"/>
              <a:t>incorporated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</a:t>
            </a:r>
            <a:r>
              <a:rPr lang="en-GB" noProof="0" dirty="0" err="1" smtClean="0"/>
              <a:t>om</a:t>
            </a:r>
            <a:r>
              <a:rPr lang="en-GB" noProof="0" dirty="0" smtClean="0"/>
              <a:t> de </a:t>
            </a:r>
            <a:r>
              <a:rPr lang="en-GB" noProof="0" dirty="0" err="1" smtClean="0"/>
              <a:t>modelstijlen</a:t>
            </a:r>
            <a:r>
              <a:rPr lang="en-GB" noProof="0" dirty="0" smtClean="0"/>
              <a:t> te </a:t>
            </a:r>
            <a:r>
              <a:rPr lang="en-GB" noProof="0" dirty="0" err="1" smtClean="0"/>
              <a:t>bewerken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Tweede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Vijfde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5461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7438" y="1092200"/>
            <a:ext cx="6921500" cy="482600"/>
          </a:xfrm>
        </p:spPr>
        <p:txBody>
          <a:bodyPr/>
          <a:lstStyle>
            <a:lvl1pPr>
              <a:buNone/>
              <a:defRPr sz="2400" b="1" baseline="0">
                <a:solidFill>
                  <a:srgbClr val="00B0F0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nl-NL" dirty="0" smtClean="0"/>
              <a:t>Klik om subtitel te bewerken</a:t>
            </a:r>
            <a:endParaRPr lang="nl-NL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endParaRPr lang="nl-NL" sz="1400">
              <a:solidFill>
                <a:schemeClr val="bg2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defRPr/>
            </a:pPr>
            <a:fld id="{06B128A0-4181-4777-97A4-1CB3E09221A7}" type="slidenum">
              <a:rPr lang="nl-NL" sz="1100">
                <a:ea typeface="ＭＳ Ｐゴシック" charset="-128"/>
              </a:rPr>
              <a:pPr algn="r">
                <a:defRPr/>
              </a:pPr>
              <a:t>‹#›</a:t>
            </a:fld>
            <a:endParaRPr lang="nl-NL" sz="1100">
              <a:ea typeface="ＭＳ Ｐゴシック" charset="-128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1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6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4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5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nl-NL">
              <a:latin typeface="Arial" charset="0"/>
              <a:ea typeface="ＭＳ Ｐゴシック" charset="-128"/>
            </a:endParaRPr>
          </a:p>
        </p:txBody>
      </p:sp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960476" cy="646113"/>
          </a:xfrm>
        </p:spPr>
        <p:txBody>
          <a:bodyPr/>
          <a:lstStyle/>
          <a:p>
            <a:pPr marL="0" indent="0"/>
            <a:r>
              <a:rPr lang="en-US" sz="3200" dirty="0" err="1" smtClean="0"/>
              <a:t>Superpixel</a:t>
            </a:r>
            <a:r>
              <a:rPr lang="en-US" sz="3200" dirty="0" smtClean="0"/>
              <a:t> Classification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1"/>
          </p:nvPr>
        </p:nvSpPr>
        <p:spPr>
          <a:xfrm>
            <a:off x="693738" y="2862263"/>
            <a:ext cx="6781800" cy="828675"/>
          </a:xfrm>
        </p:spPr>
        <p:txBody>
          <a:bodyPr/>
          <a:lstStyle/>
          <a:p>
            <a:r>
              <a:rPr lang="en-US" dirty="0" err="1" smtClean="0">
                <a:latin typeface="Bookman Old Style" charset="0"/>
              </a:rPr>
              <a:t>NeMo</a:t>
            </a:r>
            <a:r>
              <a:rPr lang="en-US" dirty="0" smtClean="0">
                <a:latin typeface="Bookman Old Style" charset="0"/>
              </a:rPr>
              <a:t> &amp; </a:t>
            </a:r>
            <a:r>
              <a:rPr lang="en-US" dirty="0" err="1" smtClean="0">
                <a:latin typeface="Bookman Old Style" charset="0"/>
              </a:rPr>
              <a:t>NatureCoast</a:t>
            </a:r>
            <a:endParaRPr lang="en-US" dirty="0" smtClean="0">
              <a:latin typeface="Bookman Old Style" charset="0"/>
            </a:endParaRPr>
          </a:p>
          <a:p>
            <a:endParaRPr lang="en-US" dirty="0" smtClean="0">
              <a:latin typeface="Bookman Old Style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3078" name="Tekstvak 5"/>
          <p:cNvSpPr txBox="1">
            <a:spLocks noChangeArrowheads="1"/>
          </p:cNvSpPr>
          <p:nvPr/>
        </p:nvSpPr>
        <p:spPr bwMode="auto">
          <a:xfrm>
            <a:off x="609599" y="3327400"/>
            <a:ext cx="57439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Bas Hoonhout &amp; Max Radermacher, </a:t>
            </a:r>
            <a:fld id="{EA462158-A80B-48F7-AAB3-67A79CBB6344}" type="datetime3">
              <a:rPr lang="en-US" sz="1400" smtClean="0">
                <a:solidFill>
                  <a:schemeClr val="bg1"/>
                </a:solidFill>
              </a:rPr>
              <a:pPr algn="l"/>
              <a:t>10 December 2013</a:t>
            </a:fld>
            <a:endParaRPr lang="nl-NL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" y="1426031"/>
            <a:ext cx="8544445" cy="4027318"/>
          </a:xfrm>
        </p:spPr>
      </p:pic>
    </p:spTree>
    <p:extLst>
      <p:ext uri="{BB962C8B-B14F-4D97-AF65-F5344CB8AC3E}">
        <p14:creationId xmlns:p14="http://schemas.microsoft.com/office/powerpoint/2010/main" val="4229808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/>
          </a:p>
          <a:p>
            <a:r>
              <a:rPr lang="nl-NL" dirty="0" smtClean="0"/>
              <a:t>A PGM is a </a:t>
            </a:r>
            <a:r>
              <a:rPr lang="nl-NL" dirty="0" err="1" smtClean="0"/>
              <a:t>graphical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a joint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:</a:t>
            </a:r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94551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4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55639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1633996"/>
            <a:ext cx="8173816" cy="38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4458572" y="4242840"/>
            <a:ext cx="914400" cy="914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771750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667342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55984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latin typeface="Arial" charset="0"/>
                <a:ea typeface="ＭＳ Ｐゴシック" pitchFamily="1" charset="-128"/>
              </a:rPr>
              <a:t>f</a:t>
            </a:r>
            <a:r>
              <a:rPr lang="en-US" baseline="-25000" dirty="0">
                <a:latin typeface="Arial" charset="0"/>
                <a:ea typeface="ＭＳ Ｐゴシック" pitchFamily="1" charset="-128"/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44462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30874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2"/>
          </p:cNvCxnSpPr>
          <p:nvPr/>
        </p:nvCxnSpPr>
        <p:spPr bwMode="auto">
          <a:xfrm>
            <a:off x="3144061" y="3234018"/>
            <a:ext cx="1314511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0" idx="2"/>
            <a:endCxn id="2" idx="1"/>
          </p:cNvCxnSpPr>
          <p:nvPr/>
        </p:nvCxnSpPr>
        <p:spPr bwMode="auto">
          <a:xfrm>
            <a:off x="4039653" y="3234018"/>
            <a:ext cx="552830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1" idx="2"/>
            <a:endCxn id="2" idx="0"/>
          </p:cNvCxnSpPr>
          <p:nvPr/>
        </p:nvCxnSpPr>
        <p:spPr bwMode="auto">
          <a:xfrm flipH="1">
            <a:off x="4915772" y="3234018"/>
            <a:ext cx="12523" cy="10088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7"/>
          </p:cNvCxnSpPr>
          <p:nvPr/>
        </p:nvCxnSpPr>
        <p:spPr bwMode="auto">
          <a:xfrm flipH="1">
            <a:off x="5239061" y="3234018"/>
            <a:ext cx="577876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6"/>
          </p:cNvCxnSpPr>
          <p:nvPr/>
        </p:nvCxnSpPr>
        <p:spPr bwMode="auto">
          <a:xfrm flipH="1">
            <a:off x="5372972" y="3234018"/>
            <a:ext cx="1308085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36050"/>
              </p:ext>
            </p:extLst>
          </p:nvPr>
        </p:nvGraphicFramePr>
        <p:xfrm>
          <a:off x="917575" y="2611308"/>
          <a:ext cx="79216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" name="Equation" r:id="rId3" imgW="368300" imgH="279400" progId="Equation.3">
                  <p:embed/>
                </p:oleObj>
              </mc:Choice>
              <mc:Fallback>
                <p:oleObj name="Equation" r:id="rId3" imgW="368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2611308"/>
                        <a:ext cx="79216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010958"/>
              </p:ext>
            </p:extLst>
          </p:nvPr>
        </p:nvGraphicFramePr>
        <p:xfrm>
          <a:off x="917575" y="4399208"/>
          <a:ext cx="1203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" name="Equation" r:id="rId5" imgW="558800" imgH="279400" progId="Equation.3">
                  <p:embed/>
                </p:oleObj>
              </mc:Choice>
              <mc:Fallback>
                <p:oleObj name="Equation" r:id="rId5" imgW="55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7575" y="4399208"/>
                        <a:ext cx="1203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eft Brace 29"/>
          <p:cNvSpPr/>
          <p:nvPr/>
        </p:nvSpPr>
        <p:spPr bwMode="auto">
          <a:xfrm>
            <a:off x="2182644" y="2132820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Left Brace 31"/>
          <p:cNvSpPr/>
          <p:nvPr/>
        </p:nvSpPr>
        <p:spPr bwMode="auto">
          <a:xfrm>
            <a:off x="2195670" y="3931089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3" name="Left Brace 32"/>
          <p:cNvSpPr/>
          <p:nvPr/>
        </p:nvSpPr>
        <p:spPr bwMode="auto">
          <a:xfrm rot="10800000">
            <a:off x="7164361" y="2132819"/>
            <a:ext cx="495564" cy="338248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22403"/>
              </p:ext>
            </p:extLst>
          </p:nvPr>
        </p:nvGraphicFramePr>
        <p:xfrm>
          <a:off x="7812450" y="3547438"/>
          <a:ext cx="11207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7" name="Equation" r:id="rId7" imgW="520700" imgH="279400" progId="Equation.3">
                  <p:embed/>
                </p:oleObj>
              </mc:Choice>
              <mc:Fallback>
                <p:oleObj name="Equation" r:id="rId7" imgW="520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2450" y="3547438"/>
                        <a:ext cx="11207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Up Arrow Callout 34"/>
          <p:cNvSpPr/>
          <p:nvPr/>
        </p:nvSpPr>
        <p:spPr bwMode="auto">
          <a:xfrm>
            <a:off x="3458032" y="5229250"/>
            <a:ext cx="2915480" cy="1152160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for single </a:t>
            </a:r>
            <a:r>
              <a:rPr lang="en-US" sz="14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over all classes and all possible states of feature vector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6" name="Down Arrow Callout 35"/>
          <p:cNvSpPr/>
          <p:nvPr/>
        </p:nvSpPr>
        <p:spPr bwMode="auto">
          <a:xfrm>
            <a:off x="2863744" y="1468776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Probability distribution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of a single feature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Cloud Callout 37"/>
          <p:cNvSpPr/>
          <p:nvPr/>
        </p:nvSpPr>
        <p:spPr bwMode="auto">
          <a:xfrm>
            <a:off x="6373512" y="94219"/>
            <a:ext cx="2670410" cy="1501531"/>
          </a:xfrm>
          <a:prstGeom prst="cloudCallout">
            <a:avLst>
              <a:gd name="adj1" fmla="val -36257"/>
              <a:gd name="adj2" fmla="val 10001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share the same joint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1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514599"/>
            <a:ext cx="3652400" cy="85366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single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joint probability distribution is associated with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 a regular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3" name="Cloud Callout 112"/>
          <p:cNvSpPr/>
          <p:nvPr/>
        </p:nvSpPr>
        <p:spPr bwMode="auto">
          <a:xfrm>
            <a:off x="6156220" y="94219"/>
            <a:ext cx="2887702" cy="1501531"/>
          </a:xfrm>
          <a:prstGeom prst="cloudCallout">
            <a:avLst>
              <a:gd name="adj1" fmla="val -77177"/>
              <a:gd name="adj2" fmla="val 764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Class assignments only depend on features not on other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0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343060"/>
            <a:ext cx="3652400" cy="130197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Now the probability distribution for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over all classes and features also depends on class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assignments of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neighboring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22" y="3027119"/>
            <a:ext cx="1953008" cy="26040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2335"/>
              </p:ext>
            </p:extLst>
          </p:nvPr>
        </p:nvGraphicFramePr>
        <p:xfrm>
          <a:off x="5500685" y="4099991"/>
          <a:ext cx="34639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4" name="Equation" r:id="rId4" imgW="1676400" imgH="838200" progId="Equation.3">
                  <p:embed/>
                </p:oleObj>
              </mc:Choice>
              <mc:Fallback>
                <p:oleObj name="Equation" r:id="rId4" imgW="16764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0685" y="4099991"/>
                        <a:ext cx="3463925" cy="173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6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3068950"/>
            <a:ext cx="3652400" cy="10859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potential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node is added between adjacent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limiting the dimensionality of the joint probability distribution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Process 5"/>
          <p:cNvSpPr/>
          <p:nvPr/>
        </p:nvSpPr>
        <p:spPr bwMode="auto">
          <a:xfrm>
            <a:off x="2151498" y="2742844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kumimoji="0" lang="en-US" sz="105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01</a:t>
            </a:r>
          </a:p>
        </p:txBody>
      </p:sp>
      <p:sp>
        <p:nvSpPr>
          <p:cNvPr id="113" name="Process 112"/>
          <p:cNvSpPr/>
          <p:nvPr/>
        </p:nvSpPr>
        <p:spPr bwMode="auto">
          <a:xfrm>
            <a:off x="3635870" y="2753072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kumimoji="0" lang="en-US" sz="105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114" name="Process 113"/>
          <p:cNvSpPr/>
          <p:nvPr/>
        </p:nvSpPr>
        <p:spPr bwMode="auto">
          <a:xfrm>
            <a:off x="2156789" y="411021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5" name="Process 114"/>
          <p:cNvSpPr/>
          <p:nvPr/>
        </p:nvSpPr>
        <p:spPr bwMode="auto">
          <a:xfrm>
            <a:off x="3641161" y="4120447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6" name="Process 115"/>
          <p:cNvSpPr/>
          <p:nvPr/>
        </p:nvSpPr>
        <p:spPr bwMode="auto">
          <a:xfrm>
            <a:off x="2173584" y="5468181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lang="en-US" sz="105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1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7" name="Process 116"/>
          <p:cNvSpPr/>
          <p:nvPr/>
        </p:nvSpPr>
        <p:spPr bwMode="auto">
          <a:xfrm>
            <a:off x="3657956" y="547840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8" name="Process 117"/>
          <p:cNvSpPr/>
          <p:nvPr/>
        </p:nvSpPr>
        <p:spPr bwMode="auto">
          <a:xfrm>
            <a:off x="1392517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1</a:t>
            </a:r>
            <a:r>
              <a:rPr kumimoji="0" lang="en-US" sz="105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19" name="Process 118"/>
          <p:cNvSpPr/>
          <p:nvPr/>
        </p:nvSpPr>
        <p:spPr bwMode="auto">
          <a:xfrm>
            <a:off x="2882641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0" name="Process 119"/>
          <p:cNvSpPr/>
          <p:nvPr/>
        </p:nvSpPr>
        <p:spPr bwMode="auto">
          <a:xfrm>
            <a:off x="4389099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1</a:t>
            </a:r>
            <a:r>
              <a:rPr kumimoji="0" lang="en-US" sz="105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</a:t>
            </a:r>
          </a:p>
        </p:txBody>
      </p:sp>
      <p:sp>
        <p:nvSpPr>
          <p:cNvPr id="121" name="Process 120"/>
          <p:cNvSpPr/>
          <p:nvPr/>
        </p:nvSpPr>
        <p:spPr bwMode="auto">
          <a:xfrm>
            <a:off x="1392517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05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122" name="Process 121"/>
          <p:cNvSpPr/>
          <p:nvPr/>
        </p:nvSpPr>
        <p:spPr bwMode="auto">
          <a:xfrm>
            <a:off x="2882641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...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3" name="Process 122"/>
          <p:cNvSpPr/>
          <p:nvPr/>
        </p:nvSpPr>
        <p:spPr bwMode="auto">
          <a:xfrm>
            <a:off x="4389099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r>
              <a:rPr lang="en-US" sz="105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4" name="Cloud Callout 123"/>
          <p:cNvSpPr/>
          <p:nvPr/>
        </p:nvSpPr>
        <p:spPr bwMode="auto">
          <a:xfrm>
            <a:off x="5148080" y="94219"/>
            <a:ext cx="3895842" cy="1678551"/>
          </a:xfrm>
          <a:prstGeom prst="cloudCallout">
            <a:avLst>
              <a:gd name="adj1" fmla="val -52799"/>
              <a:gd name="adj2" fmla="val 1093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 potential is a dependent node without probability distribution that penalizes differences between adjacent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assignments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0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5177"/>
              </p:ext>
            </p:extLst>
          </p:nvPr>
        </p:nvGraphicFramePr>
        <p:xfrm>
          <a:off x="2804879" y="3097074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3097074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5663648" y="3929271"/>
            <a:ext cx="2915480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Pairwise potentials associated with neighboring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5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47770"/>
              </p:ext>
            </p:extLst>
          </p:nvPr>
        </p:nvGraphicFramePr>
        <p:xfrm>
          <a:off x="2804879" y="3097074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3097074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own Arrow Callout 10"/>
          <p:cNvSpPr/>
          <p:nvPr/>
        </p:nvSpPr>
        <p:spPr bwMode="auto">
          <a:xfrm>
            <a:off x="2987780" y="2348850"/>
            <a:ext cx="2587001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So we can read the thing we are interested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Up Arrow Callout 11"/>
          <p:cNvSpPr/>
          <p:nvPr/>
        </p:nvSpPr>
        <p:spPr bwMode="auto">
          <a:xfrm>
            <a:off x="1877487" y="3861060"/>
            <a:ext cx="2190443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How do we determine this thing?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3491850" y="4437140"/>
            <a:ext cx="1656230" cy="1031201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9217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 smtClean="0"/>
          </a:p>
          <a:p>
            <a:r>
              <a:rPr lang="nl-NL" dirty="0" smtClean="0"/>
              <a:t>A PGM is </a:t>
            </a:r>
            <a:r>
              <a:rPr lang="nl-NL" dirty="0" err="1" smtClean="0"/>
              <a:t>trained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Bayes</a:t>
            </a:r>
            <a:r>
              <a:rPr lang="nl-NL" dirty="0" smtClean="0"/>
              <a:t>’ </a:t>
            </a:r>
            <a:r>
              <a:rPr lang="nl-NL" dirty="0" err="1" smtClean="0"/>
              <a:t>Rule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probabilities</a:t>
            </a:r>
            <a:r>
              <a:rPr lang="nl-NL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41834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8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193628"/>
          </a:xfrm>
        </p:spPr>
        <p:txBody>
          <a:bodyPr/>
          <a:lstStyle/>
          <a:p>
            <a:pPr marL="457200" indent="-45720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do we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we look at </a:t>
            </a:r>
            <a:r>
              <a:rPr lang="nl-NL" dirty="0" err="1" smtClean="0"/>
              <a:t>an</a:t>
            </a:r>
            <a:r>
              <a:rPr lang="nl-NL" dirty="0" smtClean="0"/>
              <a:t> argus image?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933204" y="1092200"/>
            <a:ext cx="6921500" cy="482600"/>
          </a:xfrm>
        </p:spPr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4098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sp>
        <p:nvSpPr>
          <p:cNvPr id="6" name="Vrije vorm 5"/>
          <p:cNvSpPr/>
          <p:nvPr/>
        </p:nvSpPr>
        <p:spPr bwMode="auto">
          <a:xfrm>
            <a:off x="566057" y="2525486"/>
            <a:ext cx="8131629" cy="1436914"/>
          </a:xfrm>
          <a:custGeom>
            <a:avLst/>
            <a:gdLst>
              <a:gd name="connsiteX0" fmla="*/ 0 w 8131629"/>
              <a:gd name="connsiteY0" fmla="*/ 1436914 h 1436914"/>
              <a:gd name="connsiteX1" fmla="*/ 0 w 8131629"/>
              <a:gd name="connsiteY1" fmla="*/ 43543 h 1436914"/>
              <a:gd name="connsiteX2" fmla="*/ 2906486 w 8131629"/>
              <a:gd name="connsiteY2" fmla="*/ 0 h 1436914"/>
              <a:gd name="connsiteX3" fmla="*/ 4789714 w 8131629"/>
              <a:gd name="connsiteY3" fmla="*/ 0 h 1436914"/>
              <a:gd name="connsiteX4" fmla="*/ 5442857 w 8131629"/>
              <a:gd name="connsiteY4" fmla="*/ 10885 h 1436914"/>
              <a:gd name="connsiteX5" fmla="*/ 7434943 w 8131629"/>
              <a:gd name="connsiteY5" fmla="*/ 108857 h 1436914"/>
              <a:gd name="connsiteX6" fmla="*/ 8131629 w 8131629"/>
              <a:gd name="connsiteY6" fmla="*/ 174171 h 1436914"/>
              <a:gd name="connsiteX7" fmla="*/ 8131629 w 8131629"/>
              <a:gd name="connsiteY7" fmla="*/ 1088571 h 1436914"/>
              <a:gd name="connsiteX8" fmla="*/ 7750629 w 8131629"/>
              <a:gd name="connsiteY8" fmla="*/ 1132114 h 1436914"/>
              <a:gd name="connsiteX9" fmla="*/ 7260772 w 8131629"/>
              <a:gd name="connsiteY9" fmla="*/ 1153885 h 1436914"/>
              <a:gd name="connsiteX10" fmla="*/ 6803572 w 8131629"/>
              <a:gd name="connsiteY10" fmla="*/ 1164771 h 1436914"/>
              <a:gd name="connsiteX11" fmla="*/ 6183086 w 8131629"/>
              <a:gd name="connsiteY11" fmla="*/ 1153885 h 1436914"/>
              <a:gd name="connsiteX12" fmla="*/ 5736772 w 8131629"/>
              <a:gd name="connsiteY12" fmla="*/ 1132114 h 1436914"/>
              <a:gd name="connsiteX13" fmla="*/ 4974772 w 8131629"/>
              <a:gd name="connsiteY13" fmla="*/ 1153885 h 1436914"/>
              <a:gd name="connsiteX14" fmla="*/ 4386943 w 8131629"/>
              <a:gd name="connsiteY14" fmla="*/ 1175657 h 1436914"/>
              <a:gd name="connsiteX15" fmla="*/ 3810000 w 8131629"/>
              <a:gd name="connsiteY15" fmla="*/ 1208314 h 1436914"/>
              <a:gd name="connsiteX16" fmla="*/ 3320143 w 8131629"/>
              <a:gd name="connsiteY16" fmla="*/ 1240971 h 1436914"/>
              <a:gd name="connsiteX17" fmla="*/ 2754086 w 8131629"/>
              <a:gd name="connsiteY17" fmla="*/ 1262743 h 1436914"/>
              <a:gd name="connsiteX18" fmla="*/ 2024743 w 8131629"/>
              <a:gd name="connsiteY18" fmla="*/ 1295400 h 1436914"/>
              <a:gd name="connsiteX19" fmla="*/ 1295400 w 8131629"/>
              <a:gd name="connsiteY19" fmla="*/ 1349828 h 1436914"/>
              <a:gd name="connsiteX20" fmla="*/ 642257 w 8131629"/>
              <a:gd name="connsiteY20" fmla="*/ 1404257 h 1436914"/>
              <a:gd name="connsiteX21" fmla="*/ 0 w 8131629"/>
              <a:gd name="connsiteY21" fmla="*/ 1436914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31629" h="1436914">
                <a:moveTo>
                  <a:pt x="0" y="1436914"/>
                </a:moveTo>
                <a:lnTo>
                  <a:pt x="0" y="43543"/>
                </a:lnTo>
                <a:lnTo>
                  <a:pt x="2906486" y="0"/>
                </a:lnTo>
                <a:lnTo>
                  <a:pt x="4789714" y="0"/>
                </a:lnTo>
                <a:lnTo>
                  <a:pt x="5442857" y="10885"/>
                </a:lnTo>
                <a:lnTo>
                  <a:pt x="7434943" y="108857"/>
                </a:lnTo>
                <a:lnTo>
                  <a:pt x="8131629" y="174171"/>
                </a:lnTo>
                <a:lnTo>
                  <a:pt x="8131629" y="1088571"/>
                </a:lnTo>
                <a:lnTo>
                  <a:pt x="7750629" y="1132114"/>
                </a:lnTo>
                <a:lnTo>
                  <a:pt x="7260772" y="1153885"/>
                </a:lnTo>
                <a:lnTo>
                  <a:pt x="6803572" y="1164771"/>
                </a:lnTo>
                <a:lnTo>
                  <a:pt x="6183086" y="1153885"/>
                </a:lnTo>
                <a:lnTo>
                  <a:pt x="5736772" y="1132114"/>
                </a:lnTo>
                <a:lnTo>
                  <a:pt x="4974772" y="1153885"/>
                </a:lnTo>
                <a:lnTo>
                  <a:pt x="4386943" y="1175657"/>
                </a:lnTo>
                <a:lnTo>
                  <a:pt x="3810000" y="1208314"/>
                </a:lnTo>
                <a:lnTo>
                  <a:pt x="3320143" y="1240971"/>
                </a:lnTo>
                <a:lnTo>
                  <a:pt x="2754086" y="1262743"/>
                </a:lnTo>
                <a:lnTo>
                  <a:pt x="2024743" y="1295400"/>
                </a:lnTo>
                <a:lnTo>
                  <a:pt x="1295400" y="1349828"/>
                </a:lnTo>
                <a:lnTo>
                  <a:pt x="642257" y="1404257"/>
                </a:lnTo>
                <a:lnTo>
                  <a:pt x="0" y="1436914"/>
                </a:lnTo>
                <a:close/>
              </a:path>
            </a:pathLst>
          </a:custGeom>
          <a:solidFill>
            <a:srgbClr val="FF0000">
              <a:alpha val="3607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Sea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Vrije vorm 6"/>
          <p:cNvSpPr/>
          <p:nvPr/>
        </p:nvSpPr>
        <p:spPr bwMode="auto">
          <a:xfrm>
            <a:off x="555171" y="3614057"/>
            <a:ext cx="8142515" cy="1371600"/>
          </a:xfrm>
          <a:custGeom>
            <a:avLst/>
            <a:gdLst>
              <a:gd name="connsiteX0" fmla="*/ 10886 w 8142515"/>
              <a:gd name="connsiteY0" fmla="*/ 381000 h 1371600"/>
              <a:gd name="connsiteX1" fmla="*/ 533400 w 8142515"/>
              <a:gd name="connsiteY1" fmla="*/ 348343 h 1371600"/>
              <a:gd name="connsiteX2" fmla="*/ 1393372 w 8142515"/>
              <a:gd name="connsiteY2" fmla="*/ 272143 h 1371600"/>
              <a:gd name="connsiteX3" fmla="*/ 2242458 w 8142515"/>
              <a:gd name="connsiteY3" fmla="*/ 217714 h 1371600"/>
              <a:gd name="connsiteX4" fmla="*/ 3472543 w 8142515"/>
              <a:gd name="connsiteY4" fmla="*/ 163286 h 1371600"/>
              <a:gd name="connsiteX5" fmla="*/ 4212772 w 8142515"/>
              <a:gd name="connsiteY5" fmla="*/ 108857 h 1371600"/>
              <a:gd name="connsiteX6" fmla="*/ 4909458 w 8142515"/>
              <a:gd name="connsiteY6" fmla="*/ 76200 h 1371600"/>
              <a:gd name="connsiteX7" fmla="*/ 5649686 w 8142515"/>
              <a:gd name="connsiteY7" fmla="*/ 43543 h 1371600"/>
              <a:gd name="connsiteX8" fmla="*/ 6161315 w 8142515"/>
              <a:gd name="connsiteY8" fmla="*/ 76200 h 1371600"/>
              <a:gd name="connsiteX9" fmla="*/ 6662058 w 8142515"/>
              <a:gd name="connsiteY9" fmla="*/ 87086 h 1371600"/>
              <a:gd name="connsiteX10" fmla="*/ 7173686 w 8142515"/>
              <a:gd name="connsiteY10" fmla="*/ 76200 h 1371600"/>
              <a:gd name="connsiteX11" fmla="*/ 7739743 w 8142515"/>
              <a:gd name="connsiteY11" fmla="*/ 54429 h 1371600"/>
              <a:gd name="connsiteX12" fmla="*/ 8142515 w 8142515"/>
              <a:gd name="connsiteY12" fmla="*/ 0 h 1371600"/>
              <a:gd name="connsiteX13" fmla="*/ 8142515 w 8142515"/>
              <a:gd name="connsiteY13" fmla="*/ 718457 h 1371600"/>
              <a:gd name="connsiteX14" fmla="*/ 4060372 w 8142515"/>
              <a:gd name="connsiteY14" fmla="*/ 1001486 h 1371600"/>
              <a:gd name="connsiteX15" fmla="*/ 2917372 w 8142515"/>
              <a:gd name="connsiteY15" fmla="*/ 1088572 h 1371600"/>
              <a:gd name="connsiteX16" fmla="*/ 1850572 w 8142515"/>
              <a:gd name="connsiteY16" fmla="*/ 1153886 h 1371600"/>
              <a:gd name="connsiteX17" fmla="*/ 0 w 8142515"/>
              <a:gd name="connsiteY17" fmla="*/ 1371600 h 1371600"/>
              <a:gd name="connsiteX18" fmla="*/ 10886 w 8142515"/>
              <a:gd name="connsiteY18" fmla="*/ 3810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42515" h="1371600">
                <a:moveTo>
                  <a:pt x="10886" y="381000"/>
                </a:moveTo>
                <a:lnTo>
                  <a:pt x="533400" y="348343"/>
                </a:lnTo>
                <a:lnTo>
                  <a:pt x="1393372" y="272143"/>
                </a:lnTo>
                <a:lnTo>
                  <a:pt x="2242458" y="217714"/>
                </a:lnTo>
                <a:lnTo>
                  <a:pt x="3472543" y="163286"/>
                </a:lnTo>
                <a:lnTo>
                  <a:pt x="4212772" y="108857"/>
                </a:lnTo>
                <a:lnTo>
                  <a:pt x="4909458" y="76200"/>
                </a:lnTo>
                <a:lnTo>
                  <a:pt x="5649686" y="43543"/>
                </a:lnTo>
                <a:lnTo>
                  <a:pt x="6161315" y="76200"/>
                </a:lnTo>
                <a:lnTo>
                  <a:pt x="6662058" y="87086"/>
                </a:lnTo>
                <a:lnTo>
                  <a:pt x="7173686" y="76200"/>
                </a:lnTo>
                <a:lnTo>
                  <a:pt x="7739743" y="54429"/>
                </a:lnTo>
                <a:lnTo>
                  <a:pt x="8142515" y="0"/>
                </a:lnTo>
                <a:lnTo>
                  <a:pt x="8142515" y="718457"/>
                </a:lnTo>
                <a:lnTo>
                  <a:pt x="4060372" y="1001486"/>
                </a:lnTo>
                <a:lnTo>
                  <a:pt x="2917372" y="1088572"/>
                </a:lnTo>
                <a:lnTo>
                  <a:pt x="1850572" y="1153886"/>
                </a:lnTo>
                <a:lnTo>
                  <a:pt x="0" y="1371600"/>
                </a:lnTo>
                <a:lnTo>
                  <a:pt x="10886" y="381000"/>
                </a:lnTo>
                <a:close/>
              </a:path>
            </a:pathLst>
          </a:custGeom>
          <a:solidFill>
            <a:srgbClr val="ADC610">
              <a:alpha val="4588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Beach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Vrije vorm 7"/>
          <p:cNvSpPr/>
          <p:nvPr/>
        </p:nvSpPr>
        <p:spPr bwMode="auto">
          <a:xfrm>
            <a:off x="555171" y="4354286"/>
            <a:ext cx="8142515" cy="1719943"/>
          </a:xfrm>
          <a:custGeom>
            <a:avLst/>
            <a:gdLst>
              <a:gd name="connsiteX0" fmla="*/ 0 w 8142515"/>
              <a:gd name="connsiteY0" fmla="*/ 664028 h 1719943"/>
              <a:gd name="connsiteX1" fmla="*/ 1807029 w 8142515"/>
              <a:gd name="connsiteY1" fmla="*/ 435428 h 1719943"/>
              <a:gd name="connsiteX2" fmla="*/ 3461658 w 8142515"/>
              <a:gd name="connsiteY2" fmla="*/ 326571 h 1719943"/>
              <a:gd name="connsiteX3" fmla="*/ 5214258 w 8142515"/>
              <a:gd name="connsiteY3" fmla="*/ 185057 h 1719943"/>
              <a:gd name="connsiteX4" fmla="*/ 7043058 w 8142515"/>
              <a:gd name="connsiteY4" fmla="*/ 65314 h 1719943"/>
              <a:gd name="connsiteX5" fmla="*/ 8142515 w 8142515"/>
              <a:gd name="connsiteY5" fmla="*/ 0 h 1719943"/>
              <a:gd name="connsiteX6" fmla="*/ 8142515 w 8142515"/>
              <a:gd name="connsiteY6" fmla="*/ 1709057 h 1719943"/>
              <a:gd name="connsiteX7" fmla="*/ 0 w 8142515"/>
              <a:gd name="connsiteY7" fmla="*/ 1719943 h 1719943"/>
              <a:gd name="connsiteX8" fmla="*/ 0 w 8142515"/>
              <a:gd name="connsiteY8" fmla="*/ 664028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2515" h="1719943">
                <a:moveTo>
                  <a:pt x="0" y="664028"/>
                </a:moveTo>
                <a:lnTo>
                  <a:pt x="1807029" y="435428"/>
                </a:lnTo>
                <a:lnTo>
                  <a:pt x="3461658" y="326571"/>
                </a:lnTo>
                <a:lnTo>
                  <a:pt x="5214258" y="185057"/>
                </a:lnTo>
                <a:lnTo>
                  <a:pt x="7043058" y="65314"/>
                </a:lnTo>
                <a:lnTo>
                  <a:pt x="8142515" y="0"/>
                </a:lnTo>
                <a:lnTo>
                  <a:pt x="8142515" y="1709057"/>
                </a:lnTo>
                <a:lnTo>
                  <a:pt x="0" y="1719943"/>
                </a:lnTo>
                <a:lnTo>
                  <a:pt x="0" y="664028"/>
                </a:lnTo>
                <a:close/>
              </a:path>
            </a:pathLst>
          </a:custGeom>
          <a:solidFill>
            <a:srgbClr val="2B89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Dunes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Vrije vorm 8"/>
          <p:cNvSpPr/>
          <p:nvPr/>
        </p:nvSpPr>
        <p:spPr bwMode="auto">
          <a:xfrm>
            <a:off x="1513114" y="4278086"/>
            <a:ext cx="1197429" cy="587828"/>
          </a:xfrm>
          <a:custGeom>
            <a:avLst/>
            <a:gdLst>
              <a:gd name="connsiteX0" fmla="*/ 54429 w 1197429"/>
              <a:gd name="connsiteY0" fmla="*/ 522514 h 587828"/>
              <a:gd name="connsiteX1" fmla="*/ 10886 w 1197429"/>
              <a:gd name="connsiteY1" fmla="*/ 239485 h 587828"/>
              <a:gd name="connsiteX2" fmla="*/ 0 w 1197429"/>
              <a:gd name="connsiteY2" fmla="*/ 21771 h 587828"/>
              <a:gd name="connsiteX3" fmla="*/ 185057 w 1197429"/>
              <a:gd name="connsiteY3" fmla="*/ 0 h 587828"/>
              <a:gd name="connsiteX4" fmla="*/ 228600 w 1197429"/>
              <a:gd name="connsiteY4" fmla="*/ 174171 h 587828"/>
              <a:gd name="connsiteX5" fmla="*/ 925286 w 1197429"/>
              <a:gd name="connsiteY5" fmla="*/ 87085 h 587828"/>
              <a:gd name="connsiteX6" fmla="*/ 979715 w 1197429"/>
              <a:gd name="connsiteY6" fmla="*/ 174171 h 587828"/>
              <a:gd name="connsiteX7" fmla="*/ 1055915 w 1197429"/>
              <a:gd name="connsiteY7" fmla="*/ 163285 h 587828"/>
              <a:gd name="connsiteX8" fmla="*/ 1197429 w 1197429"/>
              <a:gd name="connsiteY8" fmla="*/ 326571 h 587828"/>
              <a:gd name="connsiteX9" fmla="*/ 1186543 w 1197429"/>
              <a:gd name="connsiteY9" fmla="*/ 489857 h 587828"/>
              <a:gd name="connsiteX10" fmla="*/ 65315 w 1197429"/>
              <a:gd name="connsiteY10" fmla="*/ 587828 h 587828"/>
              <a:gd name="connsiteX11" fmla="*/ 54429 w 1197429"/>
              <a:gd name="connsiteY11" fmla="*/ 522514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7429" h="587828">
                <a:moveTo>
                  <a:pt x="54429" y="522514"/>
                </a:moveTo>
                <a:lnTo>
                  <a:pt x="10886" y="239485"/>
                </a:lnTo>
                <a:lnTo>
                  <a:pt x="0" y="21771"/>
                </a:lnTo>
                <a:lnTo>
                  <a:pt x="185057" y="0"/>
                </a:lnTo>
                <a:lnTo>
                  <a:pt x="228600" y="174171"/>
                </a:lnTo>
                <a:lnTo>
                  <a:pt x="925286" y="87085"/>
                </a:lnTo>
                <a:lnTo>
                  <a:pt x="979715" y="174171"/>
                </a:lnTo>
                <a:lnTo>
                  <a:pt x="1055915" y="163285"/>
                </a:lnTo>
                <a:lnTo>
                  <a:pt x="1197429" y="326571"/>
                </a:lnTo>
                <a:lnTo>
                  <a:pt x="1186543" y="489857"/>
                </a:lnTo>
                <a:lnTo>
                  <a:pt x="65315" y="587828"/>
                </a:lnTo>
                <a:lnTo>
                  <a:pt x="54429" y="522514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Vrije vorm 9"/>
          <p:cNvSpPr/>
          <p:nvPr/>
        </p:nvSpPr>
        <p:spPr bwMode="auto">
          <a:xfrm>
            <a:off x="7913914" y="3995057"/>
            <a:ext cx="794657" cy="337457"/>
          </a:xfrm>
          <a:custGeom>
            <a:avLst/>
            <a:gdLst>
              <a:gd name="connsiteX0" fmla="*/ 598715 w 794657"/>
              <a:gd name="connsiteY0" fmla="*/ 337457 h 337457"/>
              <a:gd name="connsiteX1" fmla="*/ 0 w 794657"/>
              <a:gd name="connsiteY1" fmla="*/ 174172 h 337457"/>
              <a:gd name="connsiteX2" fmla="*/ 402772 w 794657"/>
              <a:gd name="connsiteY2" fmla="*/ 97972 h 337457"/>
              <a:gd name="connsiteX3" fmla="*/ 587829 w 794657"/>
              <a:gd name="connsiteY3" fmla="*/ 21772 h 337457"/>
              <a:gd name="connsiteX4" fmla="*/ 794657 w 794657"/>
              <a:gd name="connsiteY4" fmla="*/ 0 h 337457"/>
              <a:gd name="connsiteX5" fmla="*/ 794657 w 794657"/>
              <a:gd name="connsiteY5" fmla="*/ 337457 h 337457"/>
              <a:gd name="connsiteX6" fmla="*/ 598715 w 794657"/>
              <a:gd name="connsiteY6" fmla="*/ 337457 h 33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4657" h="337457">
                <a:moveTo>
                  <a:pt x="598715" y="337457"/>
                </a:moveTo>
                <a:lnTo>
                  <a:pt x="0" y="174172"/>
                </a:lnTo>
                <a:lnTo>
                  <a:pt x="402772" y="97972"/>
                </a:lnTo>
                <a:lnTo>
                  <a:pt x="587829" y="21772"/>
                </a:lnTo>
                <a:lnTo>
                  <a:pt x="794657" y="0"/>
                </a:lnTo>
                <a:lnTo>
                  <a:pt x="794657" y="337457"/>
                </a:lnTo>
                <a:lnTo>
                  <a:pt x="598715" y="337457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Ovaal 10"/>
          <p:cNvSpPr/>
          <p:nvPr/>
        </p:nvSpPr>
        <p:spPr bwMode="auto">
          <a:xfrm>
            <a:off x="2971800" y="41039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al 11"/>
          <p:cNvSpPr/>
          <p:nvPr/>
        </p:nvSpPr>
        <p:spPr bwMode="auto">
          <a:xfrm>
            <a:off x="3320143" y="4016829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Ovaal 12"/>
          <p:cNvSpPr/>
          <p:nvPr/>
        </p:nvSpPr>
        <p:spPr bwMode="auto">
          <a:xfrm>
            <a:off x="3646715" y="39297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Ovaal 13"/>
          <p:cNvSpPr/>
          <p:nvPr/>
        </p:nvSpPr>
        <p:spPr bwMode="auto">
          <a:xfrm>
            <a:off x="4844143" y="3886200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Ovaal 14"/>
          <p:cNvSpPr/>
          <p:nvPr/>
        </p:nvSpPr>
        <p:spPr bwMode="auto">
          <a:xfrm>
            <a:off x="4495800" y="3831771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Ovaal 15"/>
          <p:cNvSpPr/>
          <p:nvPr/>
        </p:nvSpPr>
        <p:spPr bwMode="auto">
          <a:xfrm>
            <a:off x="2492829" y="3995057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al 16"/>
          <p:cNvSpPr/>
          <p:nvPr/>
        </p:nvSpPr>
        <p:spPr bwMode="auto">
          <a:xfrm>
            <a:off x="4463143" y="40821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Ovaal 17"/>
          <p:cNvSpPr/>
          <p:nvPr/>
        </p:nvSpPr>
        <p:spPr bwMode="auto">
          <a:xfrm>
            <a:off x="664029" y="4114800"/>
            <a:ext cx="468085" cy="228600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Ovaal 18"/>
          <p:cNvSpPr/>
          <p:nvPr/>
        </p:nvSpPr>
        <p:spPr bwMode="auto">
          <a:xfrm>
            <a:off x="3124200" y="42563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6988629" y="3831771"/>
            <a:ext cx="1349828" cy="315685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85622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Callout 8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24-Point Star 13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Callout 17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D9D9D9"/>
          </a:solidFill>
          <a:ln>
            <a:solidFill>
              <a:srgbClr val="BFBFBF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Up Arrow Callout 10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Down Arrow Callout 14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24-Point Star 15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24-Point Star 16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427403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own Arrow Callout 11"/>
          <p:cNvSpPr/>
          <p:nvPr/>
        </p:nvSpPr>
        <p:spPr bwMode="auto">
          <a:xfrm>
            <a:off x="2993139" y="2060810"/>
            <a:ext cx="2587001" cy="124882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over feature values given the class of the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5222331" y="1537349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 per class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Cloud Callout 1"/>
          <p:cNvSpPr/>
          <p:nvPr/>
        </p:nvSpPr>
        <p:spPr bwMode="auto">
          <a:xfrm>
            <a:off x="35370" y="4191519"/>
            <a:ext cx="3960550" cy="2117881"/>
          </a:xfrm>
          <a:prstGeom prst="cloudCallout">
            <a:avLst>
              <a:gd name="adj1" fmla="val 61145"/>
              <a:gd name="adj2" fmla="val -647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We need feature values that are associated with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a pre-determined number of classes</a:t>
            </a:r>
          </a:p>
          <a:p>
            <a:pPr eaLnBrk="0" hangingPunct="0"/>
            <a:r>
              <a:rPr lang="en-US" sz="1400" dirty="0" smtClean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need manually classified images!</a:t>
            </a:r>
            <a:endParaRPr kumimoji="0" lang="en-US" sz="1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52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extract the </a:t>
            </a:r>
            <a:r>
              <a:rPr lang="nl-NL" u="sng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manually</a:t>
            </a:r>
            <a:r>
              <a:rPr lang="nl-NL" dirty="0" smtClean="0"/>
              <a:t> </a:t>
            </a:r>
            <a:r>
              <a:rPr lang="nl-NL" dirty="0" err="1" smtClean="0"/>
              <a:t>classified</a:t>
            </a:r>
            <a:r>
              <a:rPr lang="nl-NL" dirty="0" smtClean="0"/>
              <a:t> images: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An </a:t>
            </a:r>
            <a:r>
              <a:rPr lang="nl-NL" dirty="0" err="1" smtClean="0"/>
              <a:t>iterative</a:t>
            </a:r>
            <a:r>
              <a:rPr lang="nl-NL" dirty="0" smtClean="0"/>
              <a:t> </a:t>
            </a:r>
            <a:r>
              <a:rPr lang="nl-NL" dirty="0" err="1" smtClean="0"/>
              <a:t>optimization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subsequently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the </a:t>
            </a:r>
            <a:r>
              <a:rPr lang="nl-NL" dirty="0" err="1" smtClean="0"/>
              <a:t>largest</a:t>
            </a:r>
            <a:r>
              <a:rPr lang="nl-NL" dirty="0" smtClean="0"/>
              <a:t> </a:t>
            </a:r>
            <a:r>
              <a:rPr lang="nl-NL" u="sng" dirty="0" smtClean="0"/>
              <a:t>joint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hence</a:t>
            </a:r>
            <a:r>
              <a:rPr lang="nl-NL" dirty="0" smtClean="0"/>
              <a:t> the most </a:t>
            </a:r>
            <a:r>
              <a:rPr lang="nl-NL" dirty="0" err="1" smtClean="0"/>
              <a:t>probable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of the image: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smtClean="0"/>
              <a:t>Fields </a:t>
            </a:r>
            <a:r>
              <a:rPr lang="nl-NL" dirty="0" smtClean="0"/>
              <a:t>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123554"/>
              </p:ext>
            </p:extLst>
          </p:nvPr>
        </p:nvGraphicFramePr>
        <p:xfrm>
          <a:off x="2804879" y="4765518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4765518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749818"/>
              </p:ext>
            </p:extLst>
          </p:nvPr>
        </p:nvGraphicFramePr>
        <p:xfrm>
          <a:off x="2784322" y="261637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5" imgW="1600200" imgH="444500" progId="Equation.3">
                  <p:embed/>
                </p:oleObj>
              </mc:Choice>
              <mc:Fallback>
                <p:oleObj name="Equation" r:id="rId5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4322" y="261637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3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-c1-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t="54378" r="17476" b="9177"/>
          <a:stretch/>
        </p:blipFill>
        <p:spPr bwMode="auto">
          <a:xfrm>
            <a:off x="1206346" y="2170320"/>
            <a:ext cx="6924101" cy="38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beach</a:t>
            </a:r>
            <a:r>
              <a:rPr lang="nl-NL" dirty="0" smtClean="0"/>
              <a:t> user </a:t>
            </a:r>
            <a:r>
              <a:rPr lang="nl-NL" dirty="0" err="1" smtClean="0"/>
              <a:t>detection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5" name="Picture 2" descr="08-c1-seleccion"/>
          <p:cNvPicPr>
            <a:picLocks noChangeAspect="1" noChangeArrowheads="1"/>
          </p:cNvPicPr>
          <p:nvPr/>
        </p:nvPicPr>
        <p:blipFill rotWithShape="1">
          <a:blip r:embed="rId3" cstate="print"/>
          <a:srcRect l="33744" t="55583" r="20675" b="9467"/>
          <a:stretch/>
        </p:blipFill>
        <p:spPr bwMode="auto">
          <a:xfrm>
            <a:off x="1145753" y="2170321"/>
            <a:ext cx="7006728" cy="38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09-c1-seleccion(rev)"/>
          <p:cNvPicPr>
            <a:picLocks noChangeAspect="1" noChangeArrowheads="1"/>
          </p:cNvPicPr>
          <p:nvPr/>
        </p:nvPicPr>
        <p:blipFill rotWithShape="1">
          <a:blip r:embed="rId4" cstate="print"/>
          <a:srcRect l="34568" t="56145" r="20741" b="9498"/>
          <a:stretch/>
        </p:blipFill>
        <p:spPr bwMode="auto">
          <a:xfrm>
            <a:off x="1288974" y="2238776"/>
            <a:ext cx="6841473" cy="377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3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1883884"/>
          </a:xfrm>
        </p:spPr>
        <p:txBody>
          <a:bodyPr/>
          <a:lstStyle/>
          <a:p>
            <a:r>
              <a:rPr lang="nl-NL" dirty="0" smtClean="0"/>
              <a:t>1-dimensional </a:t>
            </a:r>
            <a:r>
              <a:rPr lang="nl-NL" dirty="0" err="1" smtClean="0"/>
              <a:t>discrimination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Threshold</a:t>
            </a:r>
            <a:r>
              <a:rPr lang="nl-NL" dirty="0" smtClean="0"/>
              <a:t> set </a:t>
            </a:r>
            <a:r>
              <a:rPr lang="nl-NL" dirty="0" err="1" smtClean="0"/>
              <a:t>by</a:t>
            </a:r>
            <a:r>
              <a:rPr lang="nl-NL" dirty="0" smtClean="0"/>
              <a:t> manual </a:t>
            </a:r>
            <a:r>
              <a:rPr lang="nl-NL" dirty="0" err="1" smtClean="0"/>
              <a:t>calibration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093205" y="4825388"/>
            <a:ext cx="44618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093205" y="4704202"/>
            <a:ext cx="0" cy="2093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 bwMode="auto">
          <a:xfrm>
            <a:off x="3371160" y="4120309"/>
            <a:ext cx="242371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Pixel </a:t>
            </a:r>
            <a:r>
              <a:rPr kumimoji="0" lang="nl-NL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intensity</a:t>
            </a:r>
            <a:endParaRPr kumimoji="0" lang="nl-NL" sz="28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005070" y="4885366"/>
            <a:ext cx="5838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0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4450814" y="4716451"/>
            <a:ext cx="0" cy="582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583016" y="5210977"/>
            <a:ext cx="440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922005" y="5210977"/>
            <a:ext cx="4021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5139369" y="5057088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Beach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974551" y="5055599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000" kern="0" dirty="0" smtClean="0">
                <a:solidFill>
                  <a:srgbClr val="00B0F0"/>
                </a:solidFill>
                <a:latin typeface="+mn-lt"/>
                <a:ea typeface="ＭＳ Ｐゴシック" charset="-128"/>
                <a:cs typeface="ＭＳ Ｐゴシック" charset="-128"/>
              </a:rPr>
              <a:t>Object</a:t>
            </a: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63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6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293070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?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 smtClean="0"/>
              <a:t>Every</a:t>
            </a:r>
            <a:r>
              <a:rPr lang="nl-NL" dirty="0" smtClean="0"/>
              <a:t> feature </a:t>
            </a:r>
            <a:r>
              <a:rPr lang="nl-NL" dirty="0" err="1" smtClean="0"/>
              <a:t>adds</a:t>
            </a:r>
            <a:r>
              <a:rPr lang="nl-NL" dirty="0" smtClean="0"/>
              <a:t> a </a:t>
            </a:r>
            <a:r>
              <a:rPr lang="nl-NL" dirty="0" err="1" smtClean="0"/>
              <a:t>dimension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The analysis is 50-70 </a:t>
            </a:r>
            <a:r>
              <a:rPr lang="nl-NL" dirty="0" err="1" smtClean="0"/>
              <a:t>dimensional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err="1" smtClean="0"/>
              <a:t>Segmentation</a:t>
            </a:r>
            <a:r>
              <a:rPr lang="nl-NL" dirty="0" smtClean="0"/>
              <a:t> has </a:t>
            </a:r>
            <a:r>
              <a:rPr lang="nl-NL" dirty="0" err="1" smtClean="0"/>
              <a:t>yielded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additional</a:t>
            </a:r>
            <a:r>
              <a:rPr lang="nl-NL" dirty="0" smtClean="0"/>
              <a:t> features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examine</a:t>
            </a: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776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718630"/>
            <a:ext cx="7138987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Evaluate</a:t>
            </a:r>
            <a:r>
              <a:rPr lang="nl-NL" dirty="0" smtClean="0"/>
              <a:t> the n-</a:t>
            </a:r>
            <a:r>
              <a:rPr lang="nl-NL" dirty="0" err="1" smtClean="0"/>
              <a:t>dimensional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the new feature </a:t>
            </a:r>
            <a:r>
              <a:rPr lang="nl-NL" dirty="0" err="1" smtClean="0"/>
              <a:t>values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Model </a:t>
            </a:r>
            <a:r>
              <a:rPr lang="nl-NL" dirty="0" err="1" smtClean="0"/>
              <a:t>prediction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Classify</a:t>
            </a:r>
            <a:r>
              <a:rPr lang="nl-NL" dirty="0" smtClean="0"/>
              <a:t> a new image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do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5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grpSp>
        <p:nvGrpSpPr>
          <p:cNvPr id="17" name="Groep 16"/>
          <p:cNvGrpSpPr/>
          <p:nvPr/>
        </p:nvGrpSpPr>
        <p:grpSpPr>
          <a:xfrm>
            <a:off x="555171" y="3494314"/>
            <a:ext cx="8120743" cy="566057"/>
            <a:chOff x="555171" y="3494314"/>
            <a:chExt cx="8120743" cy="566057"/>
          </a:xfrm>
        </p:grpSpPr>
        <p:sp>
          <p:nvSpPr>
            <p:cNvPr id="6" name="Vrije vorm 5"/>
            <p:cNvSpPr/>
            <p:nvPr/>
          </p:nvSpPr>
          <p:spPr bwMode="auto">
            <a:xfrm>
              <a:off x="555171" y="3646714"/>
              <a:ext cx="8120743" cy="359229"/>
            </a:xfrm>
            <a:custGeom>
              <a:avLst/>
              <a:gdLst>
                <a:gd name="connsiteX0" fmla="*/ 0 w 8120743"/>
                <a:gd name="connsiteY0" fmla="*/ 359229 h 359229"/>
                <a:gd name="connsiteX1" fmla="*/ 1001486 w 8120743"/>
                <a:gd name="connsiteY1" fmla="*/ 261257 h 359229"/>
                <a:gd name="connsiteX2" fmla="*/ 2503715 w 8120743"/>
                <a:gd name="connsiteY2" fmla="*/ 163286 h 359229"/>
                <a:gd name="connsiteX3" fmla="*/ 3777343 w 8120743"/>
                <a:gd name="connsiteY3" fmla="*/ 97972 h 359229"/>
                <a:gd name="connsiteX4" fmla="*/ 4963886 w 8120743"/>
                <a:gd name="connsiteY4" fmla="*/ 32657 h 359229"/>
                <a:gd name="connsiteX5" fmla="*/ 5693229 w 8120743"/>
                <a:gd name="connsiteY5" fmla="*/ 10886 h 359229"/>
                <a:gd name="connsiteX6" fmla="*/ 6651172 w 8120743"/>
                <a:gd name="connsiteY6" fmla="*/ 43543 h 359229"/>
                <a:gd name="connsiteX7" fmla="*/ 7260772 w 8120743"/>
                <a:gd name="connsiteY7" fmla="*/ 32657 h 359229"/>
                <a:gd name="connsiteX8" fmla="*/ 7761515 w 8120743"/>
                <a:gd name="connsiteY8" fmla="*/ 10886 h 359229"/>
                <a:gd name="connsiteX9" fmla="*/ 8120743 w 8120743"/>
                <a:gd name="connsiteY9" fmla="*/ 0 h 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0743" h="359229">
                  <a:moveTo>
                    <a:pt x="0" y="359229"/>
                  </a:moveTo>
                  <a:cubicBezTo>
                    <a:pt x="292100" y="326571"/>
                    <a:pt x="584200" y="293914"/>
                    <a:pt x="1001486" y="261257"/>
                  </a:cubicBezTo>
                  <a:cubicBezTo>
                    <a:pt x="1418772" y="228600"/>
                    <a:pt x="2503715" y="163286"/>
                    <a:pt x="2503715" y="163286"/>
                  </a:cubicBezTo>
                  <a:lnTo>
                    <a:pt x="3777343" y="97972"/>
                  </a:lnTo>
                  <a:lnTo>
                    <a:pt x="4963886" y="32657"/>
                  </a:lnTo>
                  <a:cubicBezTo>
                    <a:pt x="5283200" y="18143"/>
                    <a:pt x="5412015" y="9072"/>
                    <a:pt x="5693229" y="10886"/>
                  </a:cubicBezTo>
                  <a:cubicBezTo>
                    <a:pt x="5974443" y="12700"/>
                    <a:pt x="6651172" y="43543"/>
                    <a:pt x="6651172" y="43543"/>
                  </a:cubicBezTo>
                  <a:lnTo>
                    <a:pt x="7260772" y="32657"/>
                  </a:lnTo>
                  <a:cubicBezTo>
                    <a:pt x="7445829" y="27214"/>
                    <a:pt x="7761515" y="10886"/>
                    <a:pt x="7761515" y="10886"/>
                  </a:cubicBezTo>
                  <a:lnTo>
                    <a:pt x="8120743" y="0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8" name="Rechte verbindingslijn met pijl 7"/>
            <p:cNvCxnSpPr/>
            <p:nvPr/>
          </p:nvCxnSpPr>
          <p:spPr bwMode="auto">
            <a:xfrm>
              <a:off x="3461658" y="3559629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3" name="Rechte verbindingslijn met pijl 12"/>
            <p:cNvCxnSpPr/>
            <p:nvPr/>
          </p:nvCxnSpPr>
          <p:spPr bwMode="auto">
            <a:xfrm>
              <a:off x="6672943" y="3494314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4" name="Rechte verbindingslijn met pijl 13"/>
            <p:cNvCxnSpPr/>
            <p:nvPr/>
          </p:nvCxnSpPr>
          <p:spPr bwMode="auto">
            <a:xfrm>
              <a:off x="5159829" y="3494315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Rechte verbindingslijn met pijl 14"/>
            <p:cNvCxnSpPr/>
            <p:nvPr/>
          </p:nvCxnSpPr>
          <p:spPr bwMode="auto">
            <a:xfrm>
              <a:off x="1632858" y="3701143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23" name="Groep 22"/>
          <p:cNvGrpSpPr/>
          <p:nvPr/>
        </p:nvGrpSpPr>
        <p:grpSpPr>
          <a:xfrm>
            <a:off x="566057" y="3646714"/>
            <a:ext cx="8120743" cy="1458686"/>
            <a:chOff x="566057" y="3646714"/>
            <a:chExt cx="8120743" cy="1458686"/>
          </a:xfrm>
        </p:grpSpPr>
        <p:sp>
          <p:nvSpPr>
            <p:cNvPr id="18" name="Vrije vorm 17"/>
            <p:cNvSpPr/>
            <p:nvPr/>
          </p:nvSpPr>
          <p:spPr bwMode="auto">
            <a:xfrm>
              <a:off x="566057" y="3646714"/>
              <a:ext cx="8120743" cy="522515"/>
            </a:xfrm>
            <a:custGeom>
              <a:avLst/>
              <a:gdLst>
                <a:gd name="connsiteX0" fmla="*/ 0 w 8120743"/>
                <a:gd name="connsiteY0" fmla="*/ 359229 h 522515"/>
                <a:gd name="connsiteX1" fmla="*/ 0 w 8120743"/>
                <a:gd name="connsiteY1" fmla="*/ 522515 h 522515"/>
                <a:gd name="connsiteX2" fmla="*/ 1055914 w 8120743"/>
                <a:gd name="connsiteY2" fmla="*/ 402772 h 522515"/>
                <a:gd name="connsiteX3" fmla="*/ 1872343 w 8120743"/>
                <a:gd name="connsiteY3" fmla="*/ 337457 h 522515"/>
                <a:gd name="connsiteX4" fmla="*/ 2514600 w 8120743"/>
                <a:gd name="connsiteY4" fmla="*/ 304800 h 522515"/>
                <a:gd name="connsiteX5" fmla="*/ 3200400 w 8120743"/>
                <a:gd name="connsiteY5" fmla="*/ 283029 h 522515"/>
                <a:gd name="connsiteX6" fmla="*/ 3886200 w 8120743"/>
                <a:gd name="connsiteY6" fmla="*/ 261257 h 522515"/>
                <a:gd name="connsiteX7" fmla="*/ 4822372 w 8120743"/>
                <a:gd name="connsiteY7" fmla="*/ 217715 h 522515"/>
                <a:gd name="connsiteX8" fmla="*/ 5617029 w 8120743"/>
                <a:gd name="connsiteY8" fmla="*/ 185057 h 522515"/>
                <a:gd name="connsiteX9" fmla="*/ 6248400 w 8120743"/>
                <a:gd name="connsiteY9" fmla="*/ 174172 h 522515"/>
                <a:gd name="connsiteX10" fmla="*/ 6792686 w 8120743"/>
                <a:gd name="connsiteY10" fmla="*/ 141515 h 522515"/>
                <a:gd name="connsiteX11" fmla="*/ 7576457 w 8120743"/>
                <a:gd name="connsiteY11" fmla="*/ 141515 h 522515"/>
                <a:gd name="connsiteX12" fmla="*/ 8120743 w 8120743"/>
                <a:gd name="connsiteY12" fmla="*/ 130629 h 522515"/>
                <a:gd name="connsiteX13" fmla="*/ 8120743 w 8120743"/>
                <a:gd name="connsiteY13" fmla="*/ 0 h 522515"/>
                <a:gd name="connsiteX14" fmla="*/ 7053943 w 8120743"/>
                <a:gd name="connsiteY14" fmla="*/ 43543 h 522515"/>
                <a:gd name="connsiteX15" fmla="*/ 6531429 w 8120743"/>
                <a:gd name="connsiteY15" fmla="*/ 32657 h 522515"/>
                <a:gd name="connsiteX16" fmla="*/ 5627914 w 8120743"/>
                <a:gd name="connsiteY16" fmla="*/ 10886 h 522515"/>
                <a:gd name="connsiteX17" fmla="*/ 5105400 w 8120743"/>
                <a:gd name="connsiteY17" fmla="*/ 21772 h 522515"/>
                <a:gd name="connsiteX18" fmla="*/ 4136572 w 8120743"/>
                <a:gd name="connsiteY18" fmla="*/ 76200 h 522515"/>
                <a:gd name="connsiteX19" fmla="*/ 3581400 w 8120743"/>
                <a:gd name="connsiteY19" fmla="*/ 108857 h 522515"/>
                <a:gd name="connsiteX20" fmla="*/ 2950029 w 8120743"/>
                <a:gd name="connsiteY20" fmla="*/ 141515 h 522515"/>
                <a:gd name="connsiteX21" fmla="*/ 2231572 w 8120743"/>
                <a:gd name="connsiteY21" fmla="*/ 174172 h 522515"/>
                <a:gd name="connsiteX22" fmla="*/ 1502229 w 8120743"/>
                <a:gd name="connsiteY22" fmla="*/ 217715 h 522515"/>
                <a:gd name="connsiteX23" fmla="*/ 468086 w 8120743"/>
                <a:gd name="connsiteY23" fmla="*/ 293915 h 522515"/>
                <a:gd name="connsiteX24" fmla="*/ 0 w 8120743"/>
                <a:gd name="connsiteY24" fmla="*/ 359229 h 52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20743" h="522515">
                  <a:moveTo>
                    <a:pt x="0" y="359229"/>
                  </a:moveTo>
                  <a:lnTo>
                    <a:pt x="0" y="522515"/>
                  </a:lnTo>
                  <a:lnTo>
                    <a:pt x="1055914" y="402772"/>
                  </a:lnTo>
                  <a:lnTo>
                    <a:pt x="1872343" y="337457"/>
                  </a:lnTo>
                  <a:lnTo>
                    <a:pt x="2514600" y="304800"/>
                  </a:lnTo>
                  <a:lnTo>
                    <a:pt x="3200400" y="283029"/>
                  </a:lnTo>
                  <a:lnTo>
                    <a:pt x="3886200" y="261257"/>
                  </a:lnTo>
                  <a:lnTo>
                    <a:pt x="4822372" y="217715"/>
                  </a:lnTo>
                  <a:lnTo>
                    <a:pt x="5617029" y="185057"/>
                  </a:lnTo>
                  <a:lnTo>
                    <a:pt x="6248400" y="174172"/>
                  </a:lnTo>
                  <a:lnTo>
                    <a:pt x="6792686" y="141515"/>
                  </a:lnTo>
                  <a:lnTo>
                    <a:pt x="7576457" y="141515"/>
                  </a:lnTo>
                  <a:lnTo>
                    <a:pt x="8120743" y="130629"/>
                  </a:lnTo>
                  <a:lnTo>
                    <a:pt x="8120743" y="0"/>
                  </a:lnTo>
                  <a:lnTo>
                    <a:pt x="7053943" y="43543"/>
                  </a:lnTo>
                  <a:lnTo>
                    <a:pt x="6531429" y="32657"/>
                  </a:lnTo>
                  <a:lnTo>
                    <a:pt x="5627914" y="10886"/>
                  </a:lnTo>
                  <a:lnTo>
                    <a:pt x="5105400" y="21772"/>
                  </a:lnTo>
                  <a:lnTo>
                    <a:pt x="4136572" y="76200"/>
                  </a:lnTo>
                  <a:lnTo>
                    <a:pt x="3581400" y="108857"/>
                  </a:lnTo>
                  <a:lnTo>
                    <a:pt x="2950029" y="141515"/>
                  </a:lnTo>
                  <a:lnTo>
                    <a:pt x="2231572" y="174172"/>
                  </a:lnTo>
                  <a:lnTo>
                    <a:pt x="1502229" y="217715"/>
                  </a:lnTo>
                  <a:lnTo>
                    <a:pt x="468086" y="293915"/>
                  </a:lnTo>
                  <a:lnTo>
                    <a:pt x="0" y="359229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 w="9525" cap="flat" cmpd="sng" algn="ctr">
              <a:solidFill>
                <a:srgbClr val="00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20" name="Rechte verbindingslijn met pijl 19"/>
            <p:cNvCxnSpPr>
              <a:stCxn id="18" idx="6"/>
            </p:cNvCxnSpPr>
            <p:nvPr/>
          </p:nvCxnSpPr>
          <p:spPr bwMode="auto">
            <a:xfrm>
              <a:off x="4452258" y="39079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Rechte verbindingslijn met pijl 20"/>
            <p:cNvCxnSpPr/>
            <p:nvPr/>
          </p:nvCxnSpPr>
          <p:spPr bwMode="auto">
            <a:xfrm>
              <a:off x="6215744" y="38317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Rechte verbindingslijn met pijl 21"/>
            <p:cNvCxnSpPr/>
            <p:nvPr/>
          </p:nvCxnSpPr>
          <p:spPr bwMode="auto">
            <a:xfrm>
              <a:off x="2286001" y="3995057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4" name="Groep 33"/>
          <p:cNvGrpSpPr/>
          <p:nvPr/>
        </p:nvGrpSpPr>
        <p:grpSpPr>
          <a:xfrm>
            <a:off x="664029" y="3831771"/>
            <a:ext cx="7674428" cy="511629"/>
            <a:chOff x="664029" y="3831771"/>
            <a:chExt cx="7674428" cy="511629"/>
          </a:xfrm>
        </p:grpSpPr>
        <p:sp>
          <p:nvSpPr>
            <p:cNvPr id="24" name="Ovaal 23"/>
            <p:cNvSpPr/>
            <p:nvPr/>
          </p:nvSpPr>
          <p:spPr bwMode="auto">
            <a:xfrm>
              <a:off x="2971800" y="41039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5" name="Ovaal 24"/>
            <p:cNvSpPr/>
            <p:nvPr/>
          </p:nvSpPr>
          <p:spPr bwMode="auto">
            <a:xfrm>
              <a:off x="3320143" y="4016829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Ovaal 25"/>
            <p:cNvSpPr/>
            <p:nvPr/>
          </p:nvSpPr>
          <p:spPr bwMode="auto">
            <a:xfrm>
              <a:off x="3646715" y="39297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7" name="Ovaal 26"/>
            <p:cNvSpPr/>
            <p:nvPr/>
          </p:nvSpPr>
          <p:spPr bwMode="auto">
            <a:xfrm>
              <a:off x="4844143" y="3886200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Ovaal 27"/>
            <p:cNvSpPr/>
            <p:nvPr/>
          </p:nvSpPr>
          <p:spPr bwMode="auto">
            <a:xfrm>
              <a:off x="4495800" y="3831771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9" name="Ovaal 28"/>
            <p:cNvSpPr/>
            <p:nvPr/>
          </p:nvSpPr>
          <p:spPr bwMode="auto">
            <a:xfrm>
              <a:off x="2492829" y="3995057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0" name="Ovaal 29"/>
            <p:cNvSpPr/>
            <p:nvPr/>
          </p:nvSpPr>
          <p:spPr bwMode="auto">
            <a:xfrm>
              <a:off x="4463143" y="40821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1" name="Ovaal 30"/>
            <p:cNvSpPr/>
            <p:nvPr/>
          </p:nvSpPr>
          <p:spPr bwMode="auto">
            <a:xfrm>
              <a:off x="664029" y="4114800"/>
              <a:ext cx="468085" cy="228600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2" name="Ovaal 31"/>
            <p:cNvSpPr/>
            <p:nvPr/>
          </p:nvSpPr>
          <p:spPr bwMode="auto">
            <a:xfrm>
              <a:off x="3124200" y="42563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3" name="Ovaal 32"/>
            <p:cNvSpPr/>
            <p:nvPr/>
          </p:nvSpPr>
          <p:spPr bwMode="auto">
            <a:xfrm>
              <a:off x="6988629" y="3831771"/>
              <a:ext cx="1349828" cy="315685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718630"/>
            <a:ext cx="7138987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Evaluate</a:t>
            </a:r>
            <a:r>
              <a:rPr lang="nl-NL" dirty="0" smtClean="0"/>
              <a:t> the n-</a:t>
            </a:r>
            <a:r>
              <a:rPr lang="nl-NL" dirty="0" err="1" smtClean="0"/>
              <a:t>dimensional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the new feature </a:t>
            </a:r>
            <a:r>
              <a:rPr lang="nl-NL" dirty="0" err="1" smtClean="0"/>
              <a:t>values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Model </a:t>
            </a:r>
            <a:r>
              <a:rPr lang="nl-NL" dirty="0" err="1" smtClean="0"/>
              <a:t>prediction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Classify</a:t>
            </a:r>
            <a:r>
              <a:rPr lang="nl-NL" dirty="0" smtClean="0"/>
              <a:t> a new image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718630"/>
            <a:ext cx="7138987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Evaluate</a:t>
            </a:r>
            <a:r>
              <a:rPr lang="nl-NL" dirty="0" smtClean="0"/>
              <a:t> the n-</a:t>
            </a:r>
            <a:r>
              <a:rPr lang="nl-NL" dirty="0" err="1" smtClean="0"/>
              <a:t>dimensional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the new feature </a:t>
            </a:r>
            <a:r>
              <a:rPr lang="nl-NL" dirty="0" err="1" smtClean="0"/>
              <a:t>values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Model </a:t>
            </a:r>
            <a:r>
              <a:rPr lang="nl-NL" dirty="0" err="1" smtClean="0"/>
              <a:t>prediction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Classify</a:t>
            </a:r>
            <a:r>
              <a:rPr lang="nl-NL" dirty="0" smtClean="0"/>
              <a:t> a new image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4" y="2337913"/>
            <a:ext cx="5487649" cy="3658432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4439798" y="3305060"/>
            <a:ext cx="1134737" cy="4737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8493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96" y="2159306"/>
            <a:ext cx="7843914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Training is a </a:t>
            </a:r>
            <a:r>
              <a:rPr lang="nl-NL" dirty="0" err="1" smtClean="0"/>
              <a:t>trade</a:t>
            </a:r>
            <a:r>
              <a:rPr lang="nl-NL" dirty="0" smtClean="0"/>
              <a:t>-off:</a:t>
            </a:r>
          </a:p>
          <a:p>
            <a:endParaRPr lang="nl-NL" dirty="0" smtClean="0"/>
          </a:p>
          <a:p>
            <a:r>
              <a:rPr lang="nl-NL" dirty="0" err="1" smtClean="0"/>
              <a:t>Having</a:t>
            </a:r>
            <a:r>
              <a:rPr lang="nl-NL" dirty="0" smtClean="0"/>
              <a:t> a lot of classes leads </a:t>
            </a:r>
            <a:r>
              <a:rPr lang="nl-NL" dirty="0" err="1" smtClean="0"/>
              <a:t>to</a:t>
            </a:r>
            <a:r>
              <a:rPr lang="nl-NL" dirty="0" smtClean="0"/>
              <a:t> small </a:t>
            </a:r>
            <a:r>
              <a:rPr lang="nl-NL" dirty="0" err="1" smtClean="0"/>
              <a:t>differences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classes</a:t>
            </a:r>
          </a:p>
          <a:p>
            <a:pPr lvl="1"/>
            <a:r>
              <a:rPr lang="nl-NL" dirty="0" err="1" smtClean="0"/>
              <a:t>Dunefoot</a:t>
            </a:r>
            <a:r>
              <a:rPr lang="nl-NL" dirty="0" smtClean="0"/>
              <a:t> vs.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r>
              <a:rPr lang="nl-NL" dirty="0" err="1" smtClean="0"/>
              <a:t>Intertidal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vs. dry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endParaRPr lang="nl-NL" dirty="0"/>
          </a:p>
          <a:p>
            <a:endParaRPr lang="nl-NL" dirty="0"/>
          </a:p>
          <a:p>
            <a:r>
              <a:rPr lang="nl-NL" dirty="0" err="1" smtClean="0"/>
              <a:t>Having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few classes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enough</a:t>
            </a:r>
            <a:r>
              <a:rPr lang="nl-NL" dirty="0" smtClean="0"/>
              <a:t> detail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‘</a:t>
            </a:r>
            <a:r>
              <a:rPr lang="nl-NL" dirty="0" err="1" smtClean="0"/>
              <a:t>off-shore</a:t>
            </a:r>
            <a:r>
              <a:rPr lang="nl-NL" dirty="0" smtClean="0"/>
              <a:t>’ </a:t>
            </a:r>
            <a:r>
              <a:rPr lang="nl-NL" dirty="0" err="1" smtClean="0"/>
              <a:t>and</a:t>
            </a:r>
            <a:r>
              <a:rPr lang="nl-NL" dirty="0" smtClean="0"/>
              <a:t> ‘</a:t>
            </a:r>
            <a:r>
              <a:rPr lang="nl-NL" dirty="0" err="1" smtClean="0"/>
              <a:t>onshore</a:t>
            </a:r>
            <a:r>
              <a:rPr lang="nl-NL" dirty="0" smtClean="0"/>
              <a:t>’,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cannot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the </a:t>
            </a:r>
            <a:r>
              <a:rPr lang="nl-NL" dirty="0" err="1" smtClean="0"/>
              <a:t>surface</a:t>
            </a:r>
            <a:r>
              <a:rPr lang="nl-NL" dirty="0" smtClean="0"/>
              <a:t> of the </a:t>
            </a:r>
            <a:r>
              <a:rPr lang="nl-NL" dirty="0" err="1" smtClean="0"/>
              <a:t>beach</a:t>
            </a:r>
            <a:r>
              <a:rPr lang="nl-NL" dirty="0" smtClean="0"/>
              <a:t>, or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users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Issues</a:t>
            </a:r>
            <a:endParaRPr lang="nl-NL" dirty="0"/>
          </a:p>
        </p:txBody>
      </p:sp>
      <p:pic>
        <p:nvPicPr>
          <p:cNvPr id="1026" name="Picture 2" descr="http://terrificparenting.com/wp-content/uploads/2011/08/tempertantrum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75" y="69775"/>
            <a:ext cx="1972019" cy="26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 bwMode="auto">
          <a:xfrm>
            <a:off x="4990640" y="782201"/>
            <a:ext cx="1916935" cy="980501"/>
          </a:xfrm>
          <a:prstGeom prst="wedgeEllipseCallout">
            <a:avLst>
              <a:gd name="adj1" fmla="val 69163"/>
              <a:gd name="adj2" fmla="val 2961"/>
            </a:avLst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This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is </a:t>
            </a: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confusing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274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78660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strict</a:t>
            </a:r>
            <a:r>
              <a:rPr lang="nl-NL" dirty="0" smtClean="0"/>
              <a:t> in the way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(no </a:t>
            </a:r>
            <a:r>
              <a:rPr lang="nl-NL" dirty="0" err="1" smtClean="0"/>
              <a:t>ambiguity</a:t>
            </a:r>
            <a:r>
              <a:rPr lang="nl-NL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optimal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classes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Introducing</a:t>
            </a:r>
            <a:r>
              <a:rPr lang="nl-NL" dirty="0" smtClean="0"/>
              <a:t> a </a:t>
            </a:r>
            <a:r>
              <a:rPr lang="nl-NL" dirty="0" err="1" smtClean="0"/>
              <a:t>two-step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endParaRPr lang="nl-NL" dirty="0"/>
          </a:p>
          <a:p>
            <a:pPr marL="838200" lvl="1" indent="-457200"/>
            <a:r>
              <a:rPr lang="nl-NL" dirty="0" err="1" smtClean="0"/>
              <a:t>Coarse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r>
              <a:rPr lang="nl-NL" dirty="0" err="1" smtClean="0"/>
              <a:t>sky</a:t>
            </a:r>
            <a:r>
              <a:rPr lang="nl-NL" dirty="0" smtClean="0"/>
              <a:t>, </a:t>
            </a:r>
            <a:r>
              <a:rPr lang="nl-NL" dirty="0" err="1" smtClean="0"/>
              <a:t>sea</a:t>
            </a:r>
            <a:r>
              <a:rPr lang="nl-NL" dirty="0" smtClean="0"/>
              <a:t>, </a:t>
            </a:r>
            <a:r>
              <a:rPr lang="nl-NL" dirty="0" err="1" smtClean="0"/>
              <a:t>beach</a:t>
            </a:r>
            <a:r>
              <a:rPr lang="nl-NL" dirty="0" smtClean="0"/>
              <a:t>, </a:t>
            </a:r>
            <a:r>
              <a:rPr lang="nl-NL" dirty="0" err="1" smtClean="0"/>
              <a:t>dune</a:t>
            </a:r>
            <a:r>
              <a:rPr lang="nl-NL" dirty="0" smtClean="0"/>
              <a:t>, </a:t>
            </a:r>
            <a:r>
              <a:rPr lang="nl-NL" dirty="0" err="1" smtClean="0"/>
              <a:t>objects</a:t>
            </a:r>
            <a:r>
              <a:rPr lang="nl-NL" dirty="0" smtClean="0"/>
              <a:t> (, </a:t>
            </a:r>
            <a:r>
              <a:rPr lang="nl-NL" dirty="0" err="1" smtClean="0"/>
              <a:t>labels</a:t>
            </a:r>
            <a:r>
              <a:rPr lang="nl-NL" dirty="0" smtClean="0"/>
              <a:t>)</a:t>
            </a:r>
          </a:p>
          <a:p>
            <a:pPr marL="838200" lvl="1" indent="-457200"/>
            <a:r>
              <a:rPr lang="nl-NL" dirty="0" smtClean="0"/>
              <a:t>Fine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br>
              <a:rPr lang="nl-NL" dirty="0" smtClean="0"/>
            </a:br>
            <a:r>
              <a:rPr lang="nl-NL" dirty="0" smtClean="0"/>
              <a:t>Beach = {</a:t>
            </a:r>
            <a:r>
              <a:rPr lang="nl-NL" dirty="0" err="1" smtClean="0"/>
              <a:t>people</a:t>
            </a:r>
            <a:r>
              <a:rPr lang="nl-NL" dirty="0" smtClean="0"/>
              <a:t>, </a:t>
            </a:r>
            <a:r>
              <a:rPr lang="nl-NL" dirty="0" err="1" smtClean="0"/>
              <a:t>intertidal</a:t>
            </a:r>
            <a:r>
              <a:rPr lang="nl-NL" dirty="0" smtClean="0"/>
              <a:t>, …}</a:t>
            </a:r>
            <a:br>
              <a:rPr lang="nl-NL" dirty="0" smtClean="0"/>
            </a:br>
            <a:r>
              <a:rPr lang="nl-NL" dirty="0" err="1" smtClean="0"/>
              <a:t>Dune</a:t>
            </a:r>
            <a:r>
              <a:rPr lang="nl-NL" dirty="0" smtClean="0"/>
              <a:t>  ={</a:t>
            </a:r>
            <a:r>
              <a:rPr lang="nl-NL" dirty="0" err="1" smtClean="0"/>
              <a:t>sand</a:t>
            </a:r>
            <a:r>
              <a:rPr lang="nl-NL" dirty="0" smtClean="0"/>
              <a:t>, </a:t>
            </a:r>
            <a:r>
              <a:rPr lang="nl-NL" dirty="0" err="1" smtClean="0"/>
              <a:t>vegetation</a:t>
            </a:r>
            <a:r>
              <a:rPr lang="nl-NL" dirty="0" smtClean="0"/>
              <a:t>, </a:t>
            </a:r>
            <a:r>
              <a:rPr lang="nl-NL" dirty="0" err="1" smtClean="0"/>
              <a:t>pathway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Solution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615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Segmentation</a:t>
            </a:r>
            <a:r>
              <a:rPr lang="nl-NL" dirty="0" smtClean="0"/>
              <a:t> (i.e. </a:t>
            </a:r>
            <a:r>
              <a:rPr lang="nl-NL" dirty="0" err="1" smtClean="0"/>
              <a:t>create</a:t>
            </a:r>
            <a:r>
              <a:rPr lang="nl-NL" dirty="0" smtClean="0"/>
              <a:t> superpixels)</a:t>
            </a:r>
          </a:p>
          <a:p>
            <a:pPr marL="457200" indent="-457200">
              <a:buFont typeface="+mj-lt"/>
              <a:buAutoNum type="arabicPeriod"/>
            </a:pP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Feature </a:t>
            </a:r>
            <a:r>
              <a:rPr lang="nl-NL" dirty="0" err="1" smtClean="0"/>
              <a:t>extraction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Extract as </a:t>
            </a:r>
            <a:r>
              <a:rPr lang="nl-NL" i="1" dirty="0" err="1" smtClean="0"/>
              <a:t>much</a:t>
            </a:r>
            <a:r>
              <a:rPr lang="nl-NL" i="1" dirty="0" smtClean="0"/>
              <a:t> information as </a:t>
            </a:r>
            <a:r>
              <a:rPr lang="nl-NL" i="1" dirty="0" err="1" smtClean="0"/>
              <a:t>possible</a:t>
            </a: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br>
              <a:rPr lang="nl-NL" dirty="0" smtClean="0"/>
            </a:br>
            <a:r>
              <a:rPr lang="nl-NL" i="1" dirty="0" smtClean="0"/>
              <a:t>Train a model </a:t>
            </a:r>
            <a:r>
              <a:rPr lang="nl-NL" i="1" dirty="0" err="1" smtClean="0"/>
              <a:t>which</a:t>
            </a:r>
            <a:r>
              <a:rPr lang="nl-NL" i="1" dirty="0" smtClean="0"/>
              <a:t> features </a:t>
            </a:r>
            <a:r>
              <a:rPr lang="nl-NL" i="1" dirty="0" err="1" smtClean="0"/>
              <a:t>characterize</a:t>
            </a:r>
            <a:r>
              <a:rPr lang="nl-NL" i="1" dirty="0" smtClean="0"/>
              <a:t> the classes</a:t>
            </a:r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prediction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err="1" smtClean="0"/>
              <a:t>Classify</a:t>
            </a:r>
            <a:r>
              <a:rPr lang="nl-NL" i="1" dirty="0" smtClean="0"/>
              <a:t> a new image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the </a:t>
            </a:r>
            <a:r>
              <a:rPr lang="nl-NL" dirty="0" err="1" smtClean="0"/>
              <a:t>method</a:t>
            </a:r>
            <a:endParaRPr lang="nl-NL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799"/>
            <a:ext cx="7138987" cy="4032173"/>
          </a:xfrm>
        </p:spPr>
        <p:txBody>
          <a:bodyPr/>
          <a:lstStyle/>
          <a:p>
            <a:pPr marL="0" indent="0">
              <a:buNone/>
            </a:pPr>
            <a:r>
              <a:rPr lang="nl-NL" b="1" dirty="0" smtClean="0"/>
              <a:t>Goal: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Clustering </a:t>
            </a:r>
            <a:r>
              <a:rPr lang="nl-NL" dirty="0" err="1" smtClean="0"/>
              <a:t>individual</a:t>
            </a:r>
            <a:r>
              <a:rPr lang="nl-NL" dirty="0" smtClean="0"/>
              <a:t> pixels,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intrinsic</a:t>
            </a:r>
            <a:r>
              <a:rPr lang="nl-NL" dirty="0" smtClean="0"/>
              <a:t> features,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smtClean="0"/>
              <a:t>n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Intrinsic</a:t>
            </a:r>
            <a:r>
              <a:rPr lang="nl-NL" dirty="0" smtClean="0"/>
              <a:t> features are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Pixel </a:t>
            </a:r>
            <a:r>
              <a:rPr lang="nl-NL" dirty="0" err="1" smtClean="0"/>
              <a:t>intensity</a:t>
            </a:r>
            <a:endParaRPr lang="nl-NL" dirty="0" smtClean="0"/>
          </a:p>
          <a:p>
            <a:pPr lvl="1"/>
            <a:r>
              <a:rPr lang="nl-NL" dirty="0" smtClean="0"/>
              <a:t>Value</a:t>
            </a:r>
          </a:p>
          <a:p>
            <a:pPr lvl="1"/>
            <a:r>
              <a:rPr lang="nl-NL" dirty="0" err="1" smtClean="0"/>
              <a:t>Spatial</a:t>
            </a:r>
            <a:r>
              <a:rPr lang="nl-NL" dirty="0" smtClean="0"/>
              <a:t> </a:t>
            </a:r>
            <a:r>
              <a:rPr lang="nl-NL" dirty="0" err="1" smtClean="0"/>
              <a:t>gradient</a:t>
            </a:r>
            <a:endParaRPr lang="nl-NL" dirty="0" smtClean="0"/>
          </a:p>
          <a:p>
            <a:pPr lvl="1"/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Statistics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intensity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variance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min, max)</a:t>
            </a:r>
          </a:p>
          <a:p>
            <a:endParaRPr lang="nl-NL" dirty="0" smtClean="0"/>
          </a:p>
          <a:p>
            <a:r>
              <a:rPr lang="nl-NL" dirty="0" err="1" smtClean="0"/>
              <a:t>Position</a:t>
            </a:r>
            <a:r>
              <a:rPr lang="nl-NL" dirty="0" smtClean="0"/>
              <a:t> (in </a:t>
            </a:r>
            <a:r>
              <a:rPr lang="nl-NL" dirty="0" err="1" smtClean="0"/>
              <a:t>m,n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644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89677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smtClean="0"/>
              <a:t>N points are </a:t>
            </a:r>
            <a:r>
              <a:rPr lang="nl-NL" dirty="0" err="1" smtClean="0"/>
              <a:t>seeded</a:t>
            </a:r>
            <a:r>
              <a:rPr lang="nl-NL" dirty="0" smtClean="0"/>
              <a:t> in a </a:t>
            </a:r>
            <a:r>
              <a:rPr lang="nl-NL" dirty="0" err="1" smtClean="0"/>
              <a:t>regular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Around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r>
              <a:rPr lang="nl-NL" dirty="0" smtClean="0"/>
              <a:t> point, pixels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features are </a:t>
            </a:r>
            <a:r>
              <a:rPr lang="nl-NL" dirty="0" err="1" smtClean="0"/>
              <a:t>sought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Free parameters:</a:t>
            </a:r>
          </a:p>
          <a:p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superpixels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endParaRPr lang="nl-NL" dirty="0" smtClean="0"/>
          </a:p>
          <a:p>
            <a:r>
              <a:rPr lang="nl-NL" dirty="0" err="1" smtClean="0"/>
              <a:t>Compactness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importance</a:t>
            </a:r>
            <a:r>
              <a:rPr lang="nl-NL" dirty="0" smtClean="0"/>
              <a:t> of </a:t>
            </a:r>
            <a:r>
              <a:rPr lang="nl-NL" dirty="0" err="1" smtClean="0"/>
              <a:t>Intensity</a:t>
            </a:r>
            <a:r>
              <a:rPr lang="nl-NL" dirty="0" smtClean="0"/>
              <a:t> vs. </a:t>
            </a:r>
            <a:r>
              <a:rPr lang="nl-NL" dirty="0" err="1" smtClean="0"/>
              <a:t>Position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algorithms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0230"/>
            <a:ext cx="9144000" cy="204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6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15717" r="9171" b="17672"/>
          <a:stretch/>
        </p:blipFill>
        <p:spPr>
          <a:xfrm>
            <a:off x="1707618" y="1430234"/>
            <a:ext cx="5695717" cy="4681410"/>
          </a:xfrm>
        </p:spPr>
      </p:pic>
      <p:sp>
        <p:nvSpPr>
          <p:cNvPr id="6" name="Oval 5"/>
          <p:cNvSpPr/>
          <p:nvPr/>
        </p:nvSpPr>
        <p:spPr bwMode="auto">
          <a:xfrm>
            <a:off x="2941511" y="2049141"/>
            <a:ext cx="66101" cy="6610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22021" y="1729651"/>
            <a:ext cx="705080" cy="705080"/>
          </a:xfrm>
          <a:prstGeom prst="rect">
            <a:avLst/>
          </a:prstGeom>
          <a:solidFill>
            <a:srgbClr val="FF00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51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5609" r="7278" b="17558"/>
          <a:stretch/>
        </p:blipFill>
        <p:spPr>
          <a:xfrm>
            <a:off x="1641527" y="1432192"/>
            <a:ext cx="5883007" cy="4687467"/>
          </a:xfrm>
        </p:spPr>
      </p:pic>
    </p:spTree>
    <p:extLst>
      <p:ext uri="{BB962C8B-B14F-4D97-AF65-F5344CB8AC3E}">
        <p14:creationId xmlns:p14="http://schemas.microsoft.com/office/powerpoint/2010/main" val="381145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Extract as </a:t>
            </a:r>
            <a:r>
              <a:rPr lang="nl-NL" dirty="0" err="1" smtClean="0"/>
              <a:t>much</a:t>
            </a:r>
            <a:r>
              <a:rPr lang="nl-NL" dirty="0" smtClean="0"/>
              <a:t> information </a:t>
            </a:r>
            <a:r>
              <a:rPr lang="nl-NL" dirty="0" err="1" smtClean="0"/>
              <a:t>about</a:t>
            </a:r>
            <a:r>
              <a:rPr lang="nl-NL" dirty="0" smtClean="0"/>
              <a:t> the </a:t>
            </a:r>
            <a:r>
              <a:rPr lang="nl-NL" dirty="0" err="1" smtClean="0"/>
              <a:t>superpixels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:</a:t>
            </a:r>
          </a:p>
          <a:p>
            <a:endParaRPr lang="nl-NL" dirty="0"/>
          </a:p>
          <a:p>
            <a:r>
              <a:rPr lang="nl-NL" dirty="0" err="1" smtClean="0"/>
              <a:t>Intrinsic</a:t>
            </a:r>
            <a:r>
              <a:rPr lang="nl-NL" dirty="0" smtClean="0"/>
              <a:t> features</a:t>
            </a:r>
          </a:p>
          <a:p>
            <a:endParaRPr lang="nl-NL" dirty="0"/>
          </a:p>
          <a:p>
            <a:r>
              <a:rPr lang="nl-NL" dirty="0" err="1" smtClean="0"/>
              <a:t>Extracted</a:t>
            </a:r>
            <a:r>
              <a:rPr lang="nl-NL" dirty="0" smtClean="0"/>
              <a:t> features, e.g.:</a:t>
            </a:r>
          </a:p>
          <a:p>
            <a:pPr lvl="1"/>
            <a:r>
              <a:rPr lang="nl-NL" dirty="0" smtClean="0"/>
              <a:t>Area</a:t>
            </a:r>
          </a:p>
          <a:p>
            <a:pPr lvl="1"/>
            <a:r>
              <a:rPr lang="nl-NL" dirty="0" smtClean="0"/>
              <a:t>Area of convex </a:t>
            </a:r>
            <a:r>
              <a:rPr lang="nl-NL" dirty="0" err="1" smtClean="0"/>
              <a:t>hull</a:t>
            </a:r>
            <a:endParaRPr lang="nl-NL" dirty="0" smtClean="0"/>
          </a:p>
          <a:p>
            <a:pPr lvl="1"/>
            <a:r>
              <a:rPr lang="nl-NL" dirty="0" err="1" smtClean="0"/>
              <a:t>Holeyness</a:t>
            </a:r>
            <a:endParaRPr lang="nl-NL" dirty="0" smtClean="0"/>
          </a:p>
          <a:p>
            <a:pPr lvl="1"/>
            <a:r>
              <a:rPr lang="nl-NL" dirty="0" err="1" smtClean="0"/>
              <a:t>Shape</a:t>
            </a:r>
            <a:endParaRPr lang="nl-NL" dirty="0" smtClean="0"/>
          </a:p>
          <a:p>
            <a:pPr lvl="1"/>
            <a:r>
              <a:rPr lang="nl-NL" dirty="0" smtClean="0"/>
              <a:t>…</a:t>
            </a:r>
          </a:p>
          <a:p>
            <a:pPr lvl="1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9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57250" marR="0" indent="-85725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rgbClr val="00B0F0"/>
            </a:solidFill>
            <a:effectLst/>
            <a:uLnTx/>
            <a:uFillTx/>
            <a:latin typeface="+mn-lt"/>
            <a:ea typeface="ＭＳ Ｐゴシック" charset="-128"/>
            <a:cs typeface="ＭＳ Ｐゴシック" charset="-128"/>
          </a:defRPr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15193</TotalTime>
  <Words>1405</Words>
  <Application>Microsoft Macintosh PowerPoint</Application>
  <PresentationFormat>On-screen Show (4:3)</PresentationFormat>
  <Paragraphs>330</Paragraphs>
  <Slides>33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text</vt:lpstr>
      <vt:lpstr>Equation</vt:lpstr>
      <vt:lpstr>Superpixel Classification</vt:lpstr>
      <vt:lpstr>Introduction</vt:lpstr>
      <vt:lpstr>Introduction</vt:lpstr>
      <vt:lpstr>Superpixel Classification</vt:lpstr>
      <vt:lpstr>1. Segmentation</vt:lpstr>
      <vt:lpstr>1. Segmentation</vt:lpstr>
      <vt:lpstr>1. Segmentation</vt:lpstr>
      <vt:lpstr>1. Segmentation</vt:lpstr>
      <vt:lpstr>2. Feature extraction</vt:lpstr>
      <vt:lpstr>2. Feature extraction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4. Model prediction</vt:lpstr>
      <vt:lpstr>4. Model prediction</vt:lpstr>
      <vt:lpstr>4. Model prediction</vt:lpstr>
      <vt:lpstr>Training dataset</vt:lpstr>
      <vt:lpstr>Training dataset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MScThesis Effectiveness of Silt Screens</dc:title>
  <dc:creator>Max Radermacher</dc:creator>
  <cp:lastModifiedBy>Bas Hoonhout</cp:lastModifiedBy>
  <cp:revision>1452</cp:revision>
  <cp:lastPrinted>2010-08-18T11:28:56Z</cp:lastPrinted>
  <dcterms:created xsi:type="dcterms:W3CDTF">2011-02-22T09:03:58Z</dcterms:created>
  <dcterms:modified xsi:type="dcterms:W3CDTF">2013-12-11T09:07:40Z</dcterms:modified>
</cp:coreProperties>
</file>